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5" r:id="rId1"/>
  </p:sldMasterIdLst>
  <p:notesMasterIdLst>
    <p:notesMasterId r:id="rId37"/>
  </p:notesMasterIdLst>
  <p:handoutMasterIdLst>
    <p:handoutMasterId r:id="rId38"/>
  </p:handoutMasterIdLst>
  <p:sldIdLst>
    <p:sldId id="281" r:id="rId2"/>
    <p:sldId id="499" r:id="rId3"/>
    <p:sldId id="493" r:id="rId4"/>
    <p:sldId id="343" r:id="rId5"/>
    <p:sldId id="472" r:id="rId6"/>
    <p:sldId id="506" r:id="rId7"/>
    <p:sldId id="474" r:id="rId8"/>
    <p:sldId id="467" r:id="rId9"/>
    <p:sldId id="495" r:id="rId10"/>
    <p:sldId id="557" r:id="rId11"/>
    <p:sldId id="293" r:id="rId12"/>
    <p:sldId id="559" r:id="rId13"/>
    <p:sldId id="480" r:id="rId14"/>
    <p:sldId id="481" r:id="rId15"/>
    <p:sldId id="556" r:id="rId16"/>
    <p:sldId id="560" r:id="rId17"/>
    <p:sldId id="502" r:id="rId18"/>
    <p:sldId id="456" r:id="rId19"/>
    <p:sldId id="504" r:id="rId20"/>
    <p:sldId id="503" r:id="rId21"/>
    <p:sldId id="473" r:id="rId22"/>
    <p:sldId id="500" r:id="rId23"/>
    <p:sldId id="496" r:id="rId24"/>
    <p:sldId id="477" r:id="rId25"/>
    <p:sldId id="497" r:id="rId26"/>
    <p:sldId id="478" r:id="rId27"/>
    <p:sldId id="501" r:id="rId28"/>
    <p:sldId id="491" r:id="rId29"/>
    <p:sldId id="490" r:id="rId30"/>
    <p:sldId id="492" r:id="rId31"/>
    <p:sldId id="558" r:id="rId32"/>
    <p:sldId id="485" r:id="rId33"/>
    <p:sldId id="475" r:id="rId34"/>
    <p:sldId id="498" r:id="rId35"/>
    <p:sldId id="264" r:id="rId36"/>
  </p:sldIdLst>
  <p:sldSz cx="12192000" cy="6858000"/>
  <p:notesSz cx="7315200" cy="96012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/>
    <p:restoredTop sz="86551" autoAdjust="0"/>
  </p:normalViewPr>
  <p:slideViewPr>
    <p:cSldViewPr>
      <p:cViewPr varScale="1">
        <p:scale>
          <a:sx n="112" d="100"/>
          <a:sy n="112" d="100"/>
        </p:scale>
        <p:origin x="105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t" anchorCtr="0" compatLnSpc="1">
            <a:prstTxWarp prst="textNoShape">
              <a:avLst/>
            </a:prstTxWarp>
          </a:bodyPr>
          <a:lstStyle>
            <a:lvl1pPr defTabSz="966698">
              <a:defRPr sz="13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t" anchorCtr="0" compatLnSpc="1">
            <a:prstTxWarp prst="textNoShape">
              <a:avLst/>
            </a:prstTxWarp>
          </a:bodyPr>
          <a:lstStyle>
            <a:lvl1pPr algn="r" defTabSz="966698">
              <a:defRPr sz="13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b" anchorCtr="0" compatLnSpc="1">
            <a:prstTxWarp prst="textNoShape">
              <a:avLst/>
            </a:prstTxWarp>
          </a:bodyPr>
          <a:lstStyle>
            <a:lvl1pPr defTabSz="966698">
              <a:defRPr sz="13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7" rIns="96652" bIns="4832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charset="0"/>
              </a:defRPr>
            </a:lvl1pPr>
          </a:lstStyle>
          <a:p>
            <a:fld id="{16169730-4FA2-424B-927E-663DE08B23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6191F4BB-3BD0-BD41-83C5-A017F194A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01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370FF-EBBE-4B43-8134-4E9CA6FC7F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0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85800"/>
            <a:ext cx="6500812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F83D-E004-F446-A6AB-C0CC43D012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1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26680-81E6-D745-8459-679795A00A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26680-81E6-D745-8459-679795A00A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9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58A47-143E-094C-A581-E852025265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1B0544-EF54-EB48-A868-987D97F3477D}" type="slidenum">
              <a:rPr lang="en-US">
                <a:latin typeface="Times New Roman" charset="0"/>
              </a:rPr>
              <a:pPr eaLnBrk="1" hangingPunct="1"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4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693B01-B591-9C49-9722-A56BA6FBD2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73176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303D8-D474-5E44-8FF7-7ED7B490FC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63288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FB7F99-3822-C346-9159-E84609111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372323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32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FA39EE-3E0F-7347-BB92-17367546B1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5031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48ECB0-C655-1143-A80D-D01E54C47A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71669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E18B0-050E-4E42-B28E-C9803D8A2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97427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7DDFA9-6843-A648-B224-BAFABA48A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60087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F54C76-BA5A-BE43-A24C-72474C5BB8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43970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B754D-A752-3B46-BEA4-9E07092B7D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76627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99E48B-D5CF-6046-9F43-99018B17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57020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3AA152-E047-BA46-8AA8-6EAFD5037A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34311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24601"/>
            <a:ext cx="2438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Noto Serif" charset="0"/>
                <a:ea typeface="Noto Serif" charset="0"/>
                <a:cs typeface="Noto Serif" charset="0"/>
              </a:defRPr>
            </a:lvl1pPr>
          </a:lstStyle>
          <a:p>
            <a:fld id="{FED71BC8-2E51-9D43-B9A6-ACCEB9C4B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324601"/>
            <a:ext cx="41148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erif" charset="0"/>
                <a:ea typeface="Noto Serif" charset="0"/>
                <a:cs typeface="Noto Serif" charset="0"/>
              </a:defRPr>
            </a:lvl1pPr>
          </a:lstStyle>
          <a:p>
            <a:pPr>
              <a:defRPr/>
            </a:pPr>
            <a:r>
              <a:rPr lang="en-US"/>
              <a:t>IAMSE Webinar - October 2023</a:t>
            </a:r>
          </a:p>
        </p:txBody>
      </p:sp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300A5CA7-507E-7447-AD03-72922EC581E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702300"/>
            <a:ext cx="685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3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Lato" charset="0"/>
          <a:ea typeface="Lato" charset="0"/>
          <a:cs typeface="Lato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Noto Serif" charset="0"/>
          <a:ea typeface="Noto Serif" charset="0"/>
          <a:cs typeface="Noto Serif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Noto Serif" charset="0"/>
          <a:ea typeface="Noto Serif" charset="0"/>
          <a:cs typeface="Noto Serif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Noto Serif" charset="0"/>
          <a:ea typeface="Noto Serif" charset="0"/>
          <a:cs typeface="Noto Serif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Noto Serif" charset="0"/>
          <a:ea typeface="Noto Serif" charset="0"/>
          <a:cs typeface="Noto Serif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Noto Serif" charset="0"/>
          <a:ea typeface="Noto Serif" charset="0"/>
          <a:cs typeface="Noto Serif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withcode.com/datasets?mod=medical" TargetMode="External"/><Relationship Id="rId2" Type="http://schemas.openxmlformats.org/officeDocument/2006/relationships/hyperlink" Target="https://www.kaggle.com/datasets?search=biomedica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rangedatamining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codedatascience.net/" TargetMode="External"/><Relationship Id="rId5" Type="http://schemas.openxmlformats.org/officeDocument/2006/relationships/hyperlink" Target="https://www.youtube.com/@OrangeDataMining" TargetMode="External"/><Relationship Id="rId4" Type="http://schemas.openxmlformats.org/officeDocument/2006/relationships/hyperlink" Target="https://orangedatamining.com/download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twitter.com/williamhersh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s://informaticsprofessor.blogspot.com/" TargetMode="External"/><Relationship Id="rId5" Type="http://schemas.openxmlformats.org/officeDocument/2006/relationships/hyperlink" Target="http://www.billhersh.info/" TargetMode="External"/><Relationship Id="rId4" Type="http://schemas.openxmlformats.org/officeDocument/2006/relationships/hyperlink" Target="mailto:hersh@ohsu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evidence.com/blog/openevidence-ai-first-ai-score-above-90-percent-on-the-usm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765" y="5762872"/>
            <a:ext cx="8205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107" dirty="0">
                <a:solidFill>
                  <a:schemeClr val="bg1"/>
                </a:solidFill>
                <a:latin typeface="Lato Regular" panose="020F0502020204030203" pitchFamily="34" charset="0"/>
                <a:cs typeface="Lato Light"/>
              </a:rPr>
              <a:t>William Hersh, MD</a:t>
            </a:r>
          </a:p>
          <a:p>
            <a:r>
              <a:rPr lang="en-US" sz="1200" kern="0" spc="107" dirty="0">
                <a:solidFill>
                  <a:schemeClr val="bg1"/>
                </a:solidFill>
                <a:latin typeface="Lato Regular" panose="020F0502020204030203" pitchFamily="34" charset="0"/>
                <a:cs typeface="Lato Light"/>
              </a:rPr>
              <a:t>Professor</a:t>
            </a:r>
          </a:p>
          <a:p>
            <a:r>
              <a:rPr lang="en-US" sz="1200" kern="0" spc="107" dirty="0">
                <a:solidFill>
                  <a:schemeClr val="bg1"/>
                </a:solidFill>
                <a:latin typeface="Lato Regular" panose="020F0502020204030203" pitchFamily="34" charset="0"/>
                <a:cs typeface="Lato Light"/>
              </a:rPr>
              <a:t>Department of Medical Informatics &amp; Clinical Epidemiology</a:t>
            </a:r>
          </a:p>
          <a:p>
            <a:r>
              <a:rPr lang="en-US" sz="1200" kern="0" spc="107" dirty="0">
                <a:solidFill>
                  <a:schemeClr val="bg1"/>
                </a:solidFill>
                <a:latin typeface="Lato Regular" panose="020F0502020204030203" pitchFamily="34" charset="0"/>
                <a:cs typeface="Lato Light"/>
              </a:rPr>
              <a:t>Oregon Health &amp; Science University</a:t>
            </a:r>
          </a:p>
          <a:p>
            <a:r>
              <a:rPr lang="en-US" sz="1200" kern="0" spc="107" dirty="0">
                <a:solidFill>
                  <a:schemeClr val="bg1"/>
                </a:solidFill>
                <a:latin typeface="Lato Regular" panose="020F0502020204030203" pitchFamily="34" charset="0"/>
                <a:cs typeface="Lato Light"/>
              </a:rPr>
              <a:t>Portland, OR, USA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281" y="4186992"/>
            <a:ext cx="11023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Lato Regular"/>
                <a:cs typeface="Lato Regular"/>
              </a:rPr>
              <a:t>ChatGPT</a:t>
            </a:r>
            <a:r>
              <a:rPr lang="en-US" sz="4400" dirty="0">
                <a:solidFill>
                  <a:schemeClr val="bg1"/>
                </a:solidFill>
                <a:latin typeface="Lato Regular"/>
                <a:cs typeface="Lato Regular"/>
              </a:rPr>
              <a:t> and Other AI Tools for Medicine and Medical Education</a:t>
            </a:r>
          </a:p>
        </p:txBody>
      </p:sp>
      <p:cxnSp>
        <p:nvCxnSpPr>
          <p:cNvPr id="16" name="Straight Connector 15" title="Straight line."/>
          <p:cNvCxnSpPr/>
          <p:nvPr/>
        </p:nvCxnSpPr>
        <p:spPr>
          <a:xfrm>
            <a:off x="653416" y="5762880"/>
            <a:ext cx="1091013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HSU master brand logo." title="OHSU master brand logo.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65" y="2095031"/>
            <a:ext cx="804660" cy="13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BC43-E740-15A5-B930-59F16755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Applying </a:t>
            </a:r>
            <a:r>
              <a:rPr lang="en-US" dirty="0" err="1"/>
              <a:t>ChatGPT</a:t>
            </a:r>
            <a:r>
              <a:rPr lang="en-US" dirty="0"/>
              <a:t> and other AI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40B1-AF6C-8FC4-2440-273C114C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already here</a:t>
            </a:r>
          </a:p>
          <a:p>
            <a:r>
              <a:rPr lang="en-US" dirty="0" err="1"/>
              <a:t>ChatGPT</a:t>
            </a:r>
            <a:r>
              <a:rPr lang="en-US" dirty="0"/>
              <a:t> in medical education</a:t>
            </a:r>
          </a:p>
          <a:p>
            <a:r>
              <a:rPr lang="en-US" dirty="0"/>
              <a:t>Tools for predictive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76F97-DB1D-6940-5E3E-CB74AB9D1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7773-9FDE-931C-632D-19DB8C82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332917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89E8-C71D-69F2-7C3A-B91E66FC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Generative AI in education – it’s already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74F7C-C6FD-3D25-04B6-FB81D3A4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“My class required AI. Here's what I've learned so far.” (</a:t>
            </a:r>
            <a:r>
              <a:rPr lang="en-US" dirty="0" err="1"/>
              <a:t>Mollick</a:t>
            </a:r>
            <a:r>
              <a:rPr lang="en-US" dirty="0"/>
              <a:t>, 2023)</a:t>
            </a:r>
          </a:p>
          <a:p>
            <a:r>
              <a:rPr lang="en-US" dirty="0"/>
              <a:t>“I’m a student. You have no idea how much we’re using </a:t>
            </a:r>
            <a:r>
              <a:rPr lang="en-US" dirty="0" err="1"/>
              <a:t>ChatGPT</a:t>
            </a:r>
            <a:r>
              <a:rPr lang="en-US" dirty="0"/>
              <a:t>. No professor or software could ever pick up on it.” (Terry, 2023)</a:t>
            </a:r>
          </a:p>
          <a:p>
            <a:r>
              <a:rPr lang="en-US" dirty="0"/>
              <a:t>“The end of the take-home essay? How </a:t>
            </a:r>
            <a:r>
              <a:rPr lang="en-US" dirty="0" err="1"/>
              <a:t>ChatGPT</a:t>
            </a:r>
            <a:r>
              <a:rPr lang="en-US" dirty="0"/>
              <a:t> changed my plans for the fall.” (Robin, 2023)</a:t>
            </a:r>
          </a:p>
          <a:p>
            <a:r>
              <a:rPr lang="en-US" dirty="0"/>
              <a:t>“Here’s my AI policy for students: I don’t have one.” (Zimmerman, 2023)</a:t>
            </a:r>
          </a:p>
          <a:p>
            <a:r>
              <a:rPr lang="en-US" dirty="0"/>
              <a:t>“</a:t>
            </a:r>
            <a:r>
              <a:rPr lang="en-US" dirty="0" err="1"/>
              <a:t>ChatGPT</a:t>
            </a:r>
            <a:r>
              <a:rPr lang="en-US" dirty="0"/>
              <a:t> has transformed the problem of grade inflation from a minor corruption to an enterprise-destroying blight.” (Clune,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3BF7D-7D4B-BAE0-A6FB-200110E11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FFC5-36B0-1268-17C3-5A6432D2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81789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1AF5-E4F5-1050-81B2-BF60A3A2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of </a:t>
            </a:r>
            <a:r>
              <a:rPr lang="en-US" dirty="0" err="1"/>
              <a:t>ChatGPT</a:t>
            </a:r>
            <a:r>
              <a:rPr lang="en-US" dirty="0"/>
              <a:t> for faculty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D92B6-D0F4-46E5-B0C2-AE4295CFE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Tasks for students (</a:t>
            </a:r>
            <a:r>
              <a:rPr lang="en-US" dirty="0" err="1"/>
              <a:t>Mollick</a:t>
            </a:r>
            <a:r>
              <a:rPr lang="en-US" dirty="0"/>
              <a:t>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C441-3541-62CF-580D-DCC0A1CFD3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Improving transfer of knowledge</a:t>
            </a:r>
          </a:p>
          <a:p>
            <a:pPr lvl="1"/>
            <a:r>
              <a:rPr lang="en-US" dirty="0"/>
              <a:t>Apply concept(s) to new situations</a:t>
            </a:r>
          </a:p>
          <a:p>
            <a:pPr lvl="1"/>
            <a:r>
              <a:rPr lang="en-US" dirty="0"/>
              <a:t>Critique output as right or wrong</a:t>
            </a:r>
          </a:p>
          <a:p>
            <a:r>
              <a:rPr lang="en-US" dirty="0"/>
              <a:t>Teaching how to evaluate</a:t>
            </a:r>
          </a:p>
          <a:p>
            <a:pPr lvl="1"/>
            <a:r>
              <a:rPr lang="en-US" dirty="0"/>
              <a:t>Assess and improve output</a:t>
            </a:r>
          </a:p>
          <a:p>
            <a:r>
              <a:rPr lang="en-US" dirty="0"/>
              <a:t>Break illusion of explanatory depth</a:t>
            </a:r>
          </a:p>
          <a:p>
            <a:pPr lvl="1"/>
            <a:r>
              <a:rPr lang="en-US" dirty="0"/>
              <a:t>Explain steps of a concept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B37F68-A8D2-D510-2841-643195752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Benefits for faculty (</a:t>
            </a:r>
            <a:r>
              <a:rPr lang="en-US" dirty="0" err="1"/>
              <a:t>Mollick</a:t>
            </a:r>
            <a:r>
              <a:rPr lang="en-US" dirty="0"/>
              <a:t>, 2023)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9B5C7-F284-4CD9-55BA-C2C4F2B66C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Providing multiple examples and explanations</a:t>
            </a:r>
          </a:p>
          <a:p>
            <a:r>
              <a:rPr lang="en-US" dirty="0"/>
              <a:t>Uncovering and addressing student misconceptions</a:t>
            </a:r>
          </a:p>
          <a:p>
            <a:r>
              <a:rPr lang="en-US" dirty="0"/>
              <a:t>Frequent low-stakes testing</a:t>
            </a:r>
          </a:p>
          <a:p>
            <a:r>
              <a:rPr lang="en-US" dirty="0"/>
              <a:t>Assessing student learning</a:t>
            </a:r>
          </a:p>
          <a:p>
            <a:r>
              <a:rPr lang="en-US" dirty="0"/>
              <a:t>Distributed practice of important ideas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DD992-4CEC-D6AC-1CC2-4CA2D3BBF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53D36-9C2A-504B-1D0E-29A7D2EA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79294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7BE9-6C40-797D-CCC8-B38F039E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ChatGPT</a:t>
            </a:r>
            <a:r>
              <a:rPr lang="en-US" dirty="0"/>
              <a:t> will change education, not destroy it (Heaven,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B486-E036-2ADD-95FE-58DF14C5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Assessment already broken: “if </a:t>
            </a:r>
            <a:r>
              <a:rPr lang="en-US" dirty="0" err="1"/>
              <a:t>ChatGPT</a:t>
            </a:r>
            <a:r>
              <a:rPr lang="en-US" dirty="0"/>
              <a:t> makes it easy to cheat on an assignment, teachers should throw out the assignment rather than ban the chatbot”</a:t>
            </a:r>
          </a:p>
          <a:p>
            <a:r>
              <a:rPr lang="en-US" dirty="0"/>
              <a:t>Change focus: use </a:t>
            </a:r>
            <a:r>
              <a:rPr lang="en-US" dirty="0" err="1"/>
              <a:t>ChatGPT</a:t>
            </a:r>
            <a:r>
              <a:rPr lang="en-US" dirty="0"/>
              <a:t> to generate an argument and then annotate it according to how effective argument was for a specific audience; then turn in rewrite based on their criticism</a:t>
            </a:r>
          </a:p>
          <a:p>
            <a:r>
              <a:rPr lang="en-US" dirty="0"/>
              <a:t>Overcome misinformation and bias: ask students to use </a:t>
            </a:r>
            <a:r>
              <a:rPr lang="en-US" dirty="0" err="1"/>
              <a:t>ChatGPT</a:t>
            </a:r>
            <a:r>
              <a:rPr lang="en-US" dirty="0"/>
              <a:t> to generate text on a topic and then point out flaws</a:t>
            </a:r>
          </a:p>
          <a:p>
            <a:r>
              <a:rPr lang="en-US" dirty="0"/>
              <a:t>Interact with </a:t>
            </a:r>
            <a:r>
              <a:rPr lang="en-US" dirty="0" err="1"/>
              <a:t>ChatGPT</a:t>
            </a:r>
            <a:r>
              <a:rPr lang="en-US" dirty="0"/>
              <a:t> to debate and generate counterarguments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1BF93-8E4F-9B9D-D8AF-744EA12C2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98F0-1110-03AC-137F-8830B5DE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68364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B2B3-B4B1-B813-78CF-65665D20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ChatGPT</a:t>
            </a:r>
            <a:r>
              <a:rPr lang="en-US" dirty="0"/>
              <a:t> in medical education (Ratliff, 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201CA-8ADC-CC2A-FEE4-25941ACAD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4C76-BA5A-BE43-A24C-72474C5BB8C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hatgpt applications">
            <a:extLst>
              <a:ext uri="{FF2B5EF4-FFF2-40B4-BE49-F238E27FC236}">
                <a16:creationId xmlns:a16="http://schemas.microsoft.com/office/drawing/2014/main" id="{36FA4835-AE7A-70F0-BBAF-B4DCC476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30126"/>
            <a:ext cx="5486400" cy="2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fe to use">
            <a:extLst>
              <a:ext uri="{FF2B5EF4-FFF2-40B4-BE49-F238E27FC236}">
                <a16:creationId xmlns:a16="http://schemas.microsoft.com/office/drawing/2014/main" id="{D857699F-FF90-7C4D-3280-B8169A4E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22541"/>
            <a:ext cx="60960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ution">
            <a:extLst>
              <a:ext uri="{FF2B5EF4-FFF2-40B4-BE49-F238E27FC236}">
                <a16:creationId xmlns:a16="http://schemas.microsoft.com/office/drawing/2014/main" id="{D01DDFED-C8BA-D35E-1F4C-DE7AA90A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6" y="4438092"/>
            <a:ext cx="5325305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61278-22F8-0482-5CCF-7538866F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64771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C40F-6476-8CCC-E2F4-91A04D9D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Prompt engineering in medical education (Heston, 2023)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EECBF-2CA2-CF24-7654-BD58DCC62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2616A-194E-D4C4-4561-2777825537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with context, general request, how the generative AI is to act, and output format</a:t>
            </a:r>
          </a:p>
          <a:p>
            <a:r>
              <a:rPr lang="en-US" dirty="0"/>
              <a:t>Utilize iterative prompts</a:t>
            </a:r>
          </a:p>
          <a:p>
            <a:r>
              <a:rPr lang="en-US" dirty="0"/>
              <a:t>Avoid vague, misleading, and inappropriate prompts</a:t>
            </a:r>
          </a:p>
          <a:p>
            <a:r>
              <a:rPr lang="en-US" dirty="0"/>
              <a:t>Mathematical, logical, and academic citation prompts can be challenging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053AF-9F40-8089-34D1-57FEAB48A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Uses and concerns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49893-CE67-0005-6633-C84B3A1E2F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for</a:t>
            </a:r>
          </a:p>
          <a:p>
            <a:pPr lvl="1"/>
            <a:r>
              <a:rPr lang="en-US" dirty="0"/>
              <a:t>Summarizing material</a:t>
            </a:r>
          </a:p>
          <a:p>
            <a:pPr lvl="1"/>
            <a:r>
              <a:rPr lang="en-US" dirty="0"/>
              <a:t>Generating frequently asked questions (FAQs)</a:t>
            </a:r>
          </a:p>
          <a:p>
            <a:pPr lvl="1"/>
            <a:r>
              <a:rPr lang="en-US" dirty="0"/>
              <a:t>Creating test questions</a:t>
            </a:r>
          </a:p>
          <a:p>
            <a:r>
              <a:rPr lang="en-US" dirty="0"/>
              <a:t>What constitutes cheating?</a:t>
            </a:r>
          </a:p>
          <a:p>
            <a:pPr lvl="1"/>
            <a:r>
              <a:rPr lang="en-US" dirty="0"/>
              <a:t>Use of generative AI instead of thinking and synthesizing?</a:t>
            </a:r>
          </a:p>
          <a:p>
            <a:pPr lvl="1"/>
            <a:r>
              <a:rPr lang="en-US" dirty="0"/>
              <a:t>Use to improve grammar or readability?</a:t>
            </a:r>
          </a:p>
          <a:p>
            <a:pPr lvl="1"/>
            <a:r>
              <a:rPr lang="en-US" dirty="0"/>
              <a:t>Best approach to incorporate rather than prohibit?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FACB6-1C46-9BA9-7AB3-A912F622D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DFA9-6843-A648-B224-BAFABA48A1D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29897-39F8-205F-D26A-67C86FD6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42184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A098-1AEF-1B60-F417-2C7AA82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 of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6603-D2CC-D127-9CB6-C3A752DF5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Developing patient handouts in rural dermatology (Baker, 2023)</a:t>
            </a:r>
          </a:p>
          <a:p>
            <a:r>
              <a:rPr lang="en-US" dirty="0"/>
              <a:t>Creating medical art (Huston, 2023)</a:t>
            </a:r>
          </a:p>
          <a:p>
            <a:r>
              <a:rPr lang="en-US" dirty="0"/>
              <a:t>Using </a:t>
            </a:r>
            <a:r>
              <a:rPr lang="en-US" dirty="0" err="1"/>
              <a:t>ChatGPT</a:t>
            </a:r>
            <a:r>
              <a:rPr lang="en-US" dirty="0"/>
              <a:t> in medical practice (Bair, 2023)</a:t>
            </a:r>
          </a:p>
          <a:p>
            <a:pPr lvl="1"/>
            <a:r>
              <a:rPr lang="en-US" dirty="0"/>
              <a:t>Create checklists for common presentations</a:t>
            </a:r>
          </a:p>
          <a:p>
            <a:pPr lvl="1"/>
            <a:r>
              <a:rPr lang="en-US" dirty="0"/>
              <a:t>Plugins to access management guidelines and literature pertaining to patient-specific issues</a:t>
            </a:r>
          </a:p>
          <a:p>
            <a:pPr lvl="2"/>
            <a:r>
              <a:rPr lang="en-US" dirty="0" err="1"/>
              <a:t>BrowserPilot</a:t>
            </a:r>
            <a:r>
              <a:rPr lang="en-US" dirty="0"/>
              <a:t> allows access to live websites in real-time</a:t>
            </a:r>
          </a:p>
          <a:p>
            <a:pPr lvl="2"/>
            <a:r>
              <a:rPr lang="en-US" dirty="0" err="1"/>
              <a:t>ScholarAI</a:t>
            </a:r>
            <a:r>
              <a:rPr lang="en-US" dirty="0"/>
              <a:t> allows search for peer-reviewed articles on PubMed and other research databases</a:t>
            </a:r>
          </a:p>
          <a:p>
            <a:pPr lvl="1"/>
            <a:r>
              <a:rPr lang="en-US" dirty="0"/>
              <a:t>Generating templates for common clinical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C9ECE-BE8F-8317-22D3-99E730BF6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DF5A9-59F2-D409-B644-D6E74B97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323641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2B07-0D57-4F8D-E83F-2DD5C1D2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not forget about tools for predictive AI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0B0C8-B824-888B-0BFC-9299388E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sets – no single repository (e.g., PubMed) but easy to find by searching (why you need that competency), e.g.,</a:t>
            </a:r>
          </a:p>
          <a:p>
            <a:pPr lvl="1"/>
            <a:r>
              <a:rPr lang="en-US" dirty="0"/>
              <a:t>Linked to papers using data sets</a:t>
            </a:r>
          </a:p>
          <a:p>
            <a:pPr lvl="1"/>
            <a:r>
              <a:rPr lang="en-US" dirty="0"/>
              <a:t>Kaggle challenges</a:t>
            </a:r>
          </a:p>
          <a:p>
            <a:pPr lvl="2"/>
            <a:r>
              <a:rPr lang="en-US" dirty="0">
                <a:hlinkClick r:id="rId2"/>
              </a:rPr>
              <a:t>https://www.kaggle.com/datasets?search=biomedical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Papers With Code</a:t>
            </a:r>
          </a:p>
          <a:p>
            <a:pPr lvl="2"/>
            <a:r>
              <a:rPr lang="en-US" dirty="0">
                <a:hlinkClick r:id="rId3"/>
              </a:rPr>
              <a:t>https://paperswithcode.com/datasets?mod=medical</a:t>
            </a:r>
            <a:r>
              <a:rPr lang="en-US" dirty="0"/>
              <a:t> </a:t>
            </a:r>
          </a:p>
          <a:p>
            <a:r>
              <a:rPr lang="en-US" dirty="0"/>
              <a:t>Tools – age-old question: Should physicians be programmers?</a:t>
            </a:r>
          </a:p>
          <a:p>
            <a:pPr lvl="1"/>
            <a:r>
              <a:rPr lang="en-US" dirty="0"/>
              <a:t>Programming tools in Python and R</a:t>
            </a:r>
          </a:p>
          <a:p>
            <a:pPr lvl="1"/>
            <a:r>
              <a:rPr lang="en-US" dirty="0"/>
              <a:t>No-code (visual) programming tools (</a:t>
            </a:r>
            <a:r>
              <a:rPr lang="en-US" dirty="0" err="1"/>
              <a:t>Hirzel</a:t>
            </a:r>
            <a:r>
              <a:rPr lang="en-US" dirty="0"/>
              <a:t>, 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B6723-28E2-EA96-8DB4-F84B7DEC4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4C76-BA5A-BE43-A24C-72474C5BB8C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B3B9A-0AE2-9E87-D4AF-918BC5DA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08552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F42D-F684-CE65-C9AB-0F726256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No-code programming – Orange data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1B324-C7A9-BFB9-83EA-3C9FF7510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“No-code” model development – visual programming package</a:t>
            </a:r>
          </a:p>
          <a:p>
            <a:pPr lvl="1"/>
            <a:r>
              <a:rPr lang="en-US" dirty="0">
                <a:hlinkClick r:id="rId3"/>
              </a:rPr>
              <a:t>https://orangedatamining.com/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https://orangedatamining.com/download/</a:t>
            </a:r>
            <a:r>
              <a:rPr lang="en-US" dirty="0"/>
              <a:t> </a:t>
            </a:r>
          </a:p>
          <a:p>
            <a:r>
              <a:rPr lang="en-US" dirty="0"/>
              <a:t>Written in Python and extensible</a:t>
            </a:r>
          </a:p>
          <a:p>
            <a:r>
              <a:rPr lang="en-US" dirty="0"/>
              <a:t>Excellent series of introductory YouTube videos</a:t>
            </a:r>
          </a:p>
          <a:p>
            <a:pPr lvl="1"/>
            <a:r>
              <a:rPr lang="en-US" dirty="0">
                <a:hlinkClick r:id="rId5"/>
              </a:rPr>
              <a:t>https://www.youtube.com/@OrangeDataMining</a:t>
            </a:r>
            <a:r>
              <a:rPr lang="en-US" dirty="0"/>
              <a:t> </a:t>
            </a:r>
          </a:p>
          <a:p>
            <a:r>
              <a:rPr lang="en-US" dirty="0" err="1"/>
              <a:t>NoCode</a:t>
            </a:r>
            <a:r>
              <a:rPr lang="en-US" dirty="0"/>
              <a:t> Data Science (Bob Hoyt and David </a:t>
            </a:r>
            <a:r>
              <a:rPr lang="en-US" dirty="0" err="1"/>
              <a:t>Patrishkoff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6"/>
              </a:rPr>
              <a:t>https://www.nocodedatascience.net/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64766-6D78-4612-06C6-82051FD9F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D1187-4B1F-ED40-97DC-07FE18A3F3C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58ECF-623C-FE52-F531-DFD3BAFA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83912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B808-E3BD-AFE0-3A5A-ED4D5B79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Functionality in Orange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455-0313-9157-2A79-1DB188A5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Comes with small data sets but you can add your own</a:t>
            </a:r>
          </a:p>
          <a:p>
            <a:r>
              <a:rPr lang="en-US" dirty="0"/>
              <a:t>Tools for data exploration, visualization, and modeling, including</a:t>
            </a:r>
          </a:p>
          <a:p>
            <a:pPr lvl="1"/>
            <a:r>
              <a:rPr lang="en-US" dirty="0"/>
              <a:t>Predictive models</a:t>
            </a:r>
          </a:p>
          <a:p>
            <a:pPr lvl="2"/>
            <a:r>
              <a:rPr lang="en-US" dirty="0"/>
              <a:t>Classification</a:t>
            </a:r>
          </a:p>
          <a:p>
            <a:pPr lvl="2"/>
            <a:r>
              <a:rPr lang="en-US" dirty="0"/>
              <a:t>Regression</a:t>
            </a:r>
          </a:p>
          <a:p>
            <a:pPr lvl="1"/>
            <a:r>
              <a:rPr lang="en-US" dirty="0"/>
              <a:t>Image classification</a:t>
            </a:r>
          </a:p>
          <a:p>
            <a:pPr lvl="1"/>
            <a:r>
              <a:rPr lang="en-US" dirty="0"/>
              <a:t>Text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FE7AD-44BA-54CC-3FAF-63A955231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76800" y="6324601"/>
            <a:ext cx="2438400" cy="349250"/>
          </a:xfrm>
        </p:spPr>
        <p:txBody>
          <a:bodyPr/>
          <a:lstStyle/>
          <a:p>
            <a:fld id="{FCFA39EE-3E0F-7347-BB92-17367546B1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DDC2C5-BAD8-43FE-EF38-07A24F0F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68415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8B81-CE4E-94A8-BADA-23C997D2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77B0-7779-3542-3165-22D93A21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Brief introduction of AI tools that medical students (health professions learners) can use including </a:t>
            </a:r>
            <a:r>
              <a:rPr lang="en-US" dirty="0" err="1"/>
              <a:t>ChatGPT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Applying </a:t>
            </a:r>
            <a:r>
              <a:rPr lang="en-US" dirty="0" err="1"/>
              <a:t>ChatGPT</a:t>
            </a:r>
            <a:r>
              <a:rPr lang="en-US" dirty="0"/>
              <a:t> and other AI tools to learning in medical education/health professions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Academic misconduct and other risks of </a:t>
            </a:r>
            <a:r>
              <a:rPr lang="en-US" dirty="0" err="1"/>
              <a:t>ChatGPT</a:t>
            </a:r>
            <a:r>
              <a:rPr lang="en-US" dirty="0"/>
              <a:t> and AI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Future directions for </a:t>
            </a:r>
            <a:r>
              <a:rPr lang="en-US" dirty="0" err="1"/>
              <a:t>ChatGPT</a:t>
            </a:r>
            <a:r>
              <a:rPr lang="en-US" dirty="0"/>
              <a:t> and other AI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53C3-6255-9820-624E-54D3BFBE2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7D48B-EBDF-0757-9FAE-D28621DC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13328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B5FF-FD38-EBA3-ED4E-E1F2C141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 programming, exploration, and modeling in Orange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37DF6-3639-92E2-DE65-ABC48B613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D1CD9-85C7-FB91-7B07-67964D1A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0" y="1427225"/>
            <a:ext cx="7235239" cy="489737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A9AA7F-98E1-4A8D-524C-1C9829D2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32B14-B594-0133-BEF4-EB30401A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04795"/>
            <a:ext cx="6172200" cy="4210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9B578-2126-F20C-0F17-003AE525F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21" y="2087837"/>
            <a:ext cx="6014845" cy="42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91C4-BAA0-D370-2B12-55E79CE0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impact of AI in medicine to date?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6ED1-9CDC-0538-794D-EFABC4F4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Real-world use and evidence base still modest – systematic reviews of clinical trials of predictive AI systems (Zhou, 2021; Plana, 2022; Han, 2023) show</a:t>
            </a:r>
          </a:p>
          <a:p>
            <a:pPr lvl="1"/>
            <a:r>
              <a:rPr lang="en-US" dirty="0"/>
              <a:t>Small numbers of trials – especially relative to predictive model papers)</a:t>
            </a:r>
          </a:p>
          <a:p>
            <a:pPr lvl="1"/>
            <a:r>
              <a:rPr lang="en-US" dirty="0"/>
              <a:t>Mediocre methodologies including risk of bias</a:t>
            </a:r>
          </a:p>
          <a:p>
            <a:pPr lvl="1"/>
            <a:r>
              <a:rPr lang="en-US" dirty="0"/>
              <a:t>Mix of positive/negative results</a:t>
            </a:r>
          </a:p>
          <a:p>
            <a:r>
              <a:rPr lang="en-US" dirty="0"/>
              <a:t>“AI won’t replace radiologists, but radiologists who use AI will replace radiologists who don’t,” (</a:t>
            </a:r>
            <a:r>
              <a:rPr lang="en-US" dirty="0" err="1"/>
              <a:t>Langlotz</a:t>
            </a:r>
            <a:r>
              <a:rPr lang="en-US" dirty="0"/>
              <a:t>, 2019)</a:t>
            </a:r>
          </a:p>
          <a:p>
            <a:r>
              <a:rPr lang="en-US" dirty="0"/>
              <a:t>Must address bias in data and algorithms</a:t>
            </a:r>
          </a:p>
          <a:p>
            <a:pPr lvl="1"/>
            <a:r>
              <a:rPr lang="en-US" dirty="0"/>
              <a:t>AI may compromise care if not used properly (</a:t>
            </a:r>
            <a:r>
              <a:rPr lang="en-US" dirty="0" err="1"/>
              <a:t>DeCamp</a:t>
            </a:r>
            <a:r>
              <a:rPr lang="en-US" dirty="0"/>
              <a:t>, 2023)</a:t>
            </a:r>
          </a:p>
          <a:p>
            <a:pPr lvl="1"/>
            <a:r>
              <a:rPr lang="en-US" dirty="0"/>
              <a:t>Must be implemented in responsible (Dorr, 2023) and fair (Chen, 2023) ways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64C8F-D285-27BB-3065-ADA8F0AE33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02F8-8F39-6A43-8CC9-5669841EF4D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F7CB9-A53D-A1CE-A216-AF685404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8" t="3524" r="8064" b="4847"/>
          <a:stretch/>
        </p:blipFill>
        <p:spPr>
          <a:xfrm>
            <a:off x="8534400" y="1619251"/>
            <a:ext cx="3220733" cy="418695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35164-0053-A6E5-2120-E2EE364F3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246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IAMSE Webinar - October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8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C3B0F-1FFD-1BB2-02DB-A1E0486C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Academic misconduct and other risks of </a:t>
            </a:r>
            <a:r>
              <a:rPr lang="en-US" dirty="0" err="1"/>
              <a:t>ChatGPT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DDEDE3-28B8-C3BC-58D4-56480883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Downsides to </a:t>
            </a:r>
            <a:r>
              <a:rPr lang="en-US" dirty="0" err="1"/>
              <a:t>ChatGPT</a:t>
            </a:r>
            <a:r>
              <a:rPr lang="en-US" dirty="0"/>
              <a:t> and other LLMs</a:t>
            </a:r>
          </a:p>
          <a:p>
            <a:r>
              <a:rPr lang="en-US" dirty="0"/>
              <a:t>Balancing benefits and risks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1288F-68EC-D750-90E2-C26F9F622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4C76-BA5A-BE43-A24C-72474C5BB8C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1A73D-D5FB-45E7-4A68-8C28B260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95386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D77E-0D00-B8D7-129B-700A63B0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Downsides to </a:t>
            </a:r>
            <a:r>
              <a:rPr lang="en-US" dirty="0" err="1"/>
              <a:t>ChatGPT</a:t>
            </a:r>
            <a:r>
              <a:rPr lang="en-US" dirty="0"/>
              <a:t> and other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B267-CC69-3451-2E64-A2037CA6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Equally compelling disinformation – humans cannot distinguish between true and false tweets generated by GPT-3 and written by real Twitter users (</a:t>
            </a:r>
            <a:r>
              <a:rPr lang="en-US" dirty="0" err="1"/>
              <a:t>Spitale</a:t>
            </a:r>
            <a:r>
              <a:rPr lang="en-US" dirty="0"/>
              <a:t>, 2023)</a:t>
            </a:r>
          </a:p>
          <a:p>
            <a:r>
              <a:rPr lang="en-US" dirty="0"/>
              <a:t>Fabrication and errors in the bibliographic citations – asked to produce short literature reviews on 42 multidisciplinary topics (Walters, 2023)</a:t>
            </a:r>
          </a:p>
          <a:p>
            <a:pPr lvl="1"/>
            <a:r>
              <a:rPr lang="en-US" dirty="0"/>
              <a:t>55% of GPT-3.5 citations and 18% of GPT-4 citations fabricated</a:t>
            </a:r>
          </a:p>
          <a:p>
            <a:pPr lvl="1"/>
            <a:r>
              <a:rPr lang="en-US" dirty="0"/>
              <a:t>43% of real (non-fabricated) GPT-3.5 citations and 24% of real GPT-4 citations include substantive errors</a:t>
            </a:r>
          </a:p>
          <a:p>
            <a:r>
              <a:rPr lang="en-US" dirty="0"/>
              <a:t>8 dermatology questions asked of 4 LLMs recapitulated “harmful, race-based medicine” (</a:t>
            </a:r>
            <a:r>
              <a:rPr lang="en-US" dirty="0" err="1"/>
              <a:t>Omiye</a:t>
            </a:r>
            <a:r>
              <a:rPr lang="en-US" dirty="0"/>
              <a:t>, 2023)</a:t>
            </a:r>
          </a:p>
          <a:p>
            <a:r>
              <a:rPr lang="en-US" dirty="0"/>
              <a:t>Performs worse than humans in abstraction and analogy problems (</a:t>
            </a:r>
            <a:r>
              <a:rPr lang="en-US" dirty="0" err="1"/>
              <a:t>Moskvichev</a:t>
            </a:r>
            <a:r>
              <a:rPr lang="en-US" dirty="0"/>
              <a:t>, 2023)</a:t>
            </a:r>
          </a:p>
          <a:p>
            <a:r>
              <a:rPr lang="en-US" dirty="0"/>
              <a:t>GPT detectors more likely to classify non-native English writing as AI-generated (Liang,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4D53E-4731-3704-99ED-5FE394CAD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2A1FF-10DB-4BB7-80DF-22C59551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4185036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0E85-CE7E-3B43-F357-3BC8802C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ChatGPT</a:t>
            </a:r>
            <a:r>
              <a:rPr lang="en-US" dirty="0"/>
              <a:t> benefits and risks in education (</a:t>
            </a:r>
            <a:r>
              <a:rPr lang="en-US" dirty="0" err="1"/>
              <a:t>Sok</a:t>
            </a:r>
            <a:r>
              <a:rPr lang="en-US" dirty="0"/>
              <a:t>, 2023)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0F8C9-2838-3552-AD54-FD7829F0F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3449-E436-7264-6FF0-C0E03E988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Creating learning assessment</a:t>
            </a:r>
          </a:p>
          <a:p>
            <a:r>
              <a:rPr lang="en-US" dirty="0"/>
              <a:t>Enhancing pedagogical practice</a:t>
            </a:r>
          </a:p>
          <a:p>
            <a:r>
              <a:rPr lang="en-US" dirty="0"/>
              <a:t>Offering virtual personal tutoring</a:t>
            </a:r>
          </a:p>
          <a:p>
            <a:r>
              <a:rPr lang="en-US" dirty="0"/>
              <a:t>Creating an outline</a:t>
            </a:r>
          </a:p>
          <a:p>
            <a:r>
              <a:rPr lang="en-US" dirty="0"/>
              <a:t>Brainstorming ideas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06A7BB-781D-7F53-32A6-7F9CEAC6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363275-C132-CA22-1360-549074814C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Academic integrity issues</a:t>
            </a:r>
          </a:p>
          <a:p>
            <a:r>
              <a:rPr lang="en-US" dirty="0"/>
              <a:t>Unfair learning assessment</a:t>
            </a:r>
          </a:p>
          <a:p>
            <a:r>
              <a:rPr lang="en-US" dirty="0"/>
              <a:t>Inaccurate information</a:t>
            </a:r>
          </a:p>
          <a:p>
            <a:r>
              <a:rPr lang="en-US" dirty="0"/>
              <a:t>Over-reliance on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940FF-57B3-9BD1-ED3C-24F11F502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53BA5-0E2D-C3E1-A6D6-23577B3A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263215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2698-543B-BF28-BFA6-113FECB6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for medical faculty and institutions (</a:t>
            </a:r>
            <a:r>
              <a:rPr lang="en-US" dirty="0" err="1"/>
              <a:t>Boscardin</a:t>
            </a:r>
            <a:r>
              <a:rPr lang="en-US" dirty="0"/>
              <a:t>, 2023)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2343E-1B61-D600-88EE-E4D29FD62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2DC6A-433B-0137-C9DA-05D0327678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 AI knowledge</a:t>
            </a:r>
          </a:p>
          <a:p>
            <a:r>
              <a:rPr lang="en-US" dirty="0"/>
              <a:t>Understand the current landscape of AI use in medical education</a:t>
            </a:r>
          </a:p>
          <a:p>
            <a:r>
              <a:rPr lang="en-US" dirty="0"/>
              <a:t>Review strategies for successful AI integration into education</a:t>
            </a:r>
          </a:p>
          <a:p>
            <a:r>
              <a:rPr lang="en-US" dirty="0"/>
              <a:t>Become stewards of ethical use of AI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57B57-8F4B-9498-CF63-42FD527F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Institutions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40ECE-6DD2-EA92-CA16-36ABD45828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Review and revise school policies (and create new policies as needed) regarding use of generative AI</a:t>
            </a:r>
          </a:p>
          <a:p>
            <a:r>
              <a:rPr lang="en-US" dirty="0"/>
              <a:t>Support faculty development about AI and provide resources for teaching</a:t>
            </a:r>
          </a:p>
          <a:p>
            <a:r>
              <a:rPr lang="en-US" dirty="0"/>
              <a:t>Offer information-checking tools for originality and plagiarism to faculty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45CE7-7E01-50DC-4E3B-8B45C5CA04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DFA9-6843-A648-B224-BAFABA48A1D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739D7-23CD-3FC9-50E9-69FAB17D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411628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D48F-0F16-782B-D514-EAA5574F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for responsible use of </a:t>
            </a:r>
            <a:r>
              <a:rPr lang="en-US" dirty="0" err="1"/>
              <a:t>ChatGPT</a:t>
            </a:r>
            <a:r>
              <a:rPr lang="en-US" dirty="0"/>
              <a:t> in education (</a:t>
            </a:r>
            <a:r>
              <a:rPr lang="en-US" dirty="0" err="1"/>
              <a:t>Halaweh</a:t>
            </a:r>
            <a:r>
              <a:rPr lang="en-US" dirty="0"/>
              <a:t>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A5EA-CDBB-24A3-4572-B6385D79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policy in course syllabi or assessments</a:t>
            </a:r>
          </a:p>
          <a:p>
            <a:r>
              <a:rPr lang="en-US" dirty="0"/>
              <a:t>Student reflection</a:t>
            </a:r>
          </a:p>
          <a:p>
            <a:r>
              <a:rPr lang="en-US" dirty="0"/>
              <a:t>Audit trail of queries</a:t>
            </a:r>
          </a:p>
          <a:p>
            <a:r>
              <a:rPr lang="en-US" dirty="0"/>
              <a:t>Use AI detector tools</a:t>
            </a:r>
          </a:p>
          <a:p>
            <a:r>
              <a:rPr lang="en-US" dirty="0"/>
              <a:t>Swap student and instructor roles in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B32C8-FF2F-AAFF-9B65-21AA6DBC2D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D9599-51FF-6DF1-6FAF-EE713844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65719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4626484-1B89-5EDD-067D-80FA9601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Future directions for </a:t>
            </a:r>
            <a:r>
              <a:rPr lang="en-US" dirty="0" err="1"/>
              <a:t>ChatGPT</a:t>
            </a:r>
            <a:r>
              <a:rPr lang="en-US" dirty="0"/>
              <a:t> and other AI tools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F5CE5C-9444-B8E5-381C-A780D7EA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</a:t>
            </a:r>
            <a:r>
              <a:rPr lang="en-US" dirty="0" err="1"/>
              <a:t>ChatGPT</a:t>
            </a:r>
            <a:r>
              <a:rPr lang="en-US" dirty="0"/>
              <a:t> and other AI tools fit in medical education?</a:t>
            </a:r>
          </a:p>
          <a:p>
            <a:r>
              <a:rPr lang="en-US" dirty="0"/>
              <a:t>What competencies should medical students have in AI and larger biomedical and health informatics?</a:t>
            </a:r>
          </a:p>
          <a:p>
            <a:r>
              <a:rPr lang="en-US" dirty="0"/>
              <a:t>How can we prepare students for practice in a future of Big Data, algorithms, and AI?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9D3E8-5726-CEAC-825E-5216A032B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DFA9-6843-A648-B224-BAFABA48A1D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1FB42-D14F-8DCF-8D53-CEAC3E6C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414494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F2701C8-92C5-4A51-BA28-BEBDC0F26057}"/>
              </a:ext>
            </a:extLst>
          </p:cNvPr>
          <p:cNvSpPr/>
          <p:nvPr/>
        </p:nvSpPr>
        <p:spPr>
          <a:xfrm>
            <a:off x="2971800" y="1612900"/>
            <a:ext cx="6149340" cy="47269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Biomedicine and Health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DE9C4E-1EFD-49F7-5824-09098EFC1A22}"/>
              </a:ext>
            </a:extLst>
          </p:cNvPr>
          <p:cNvSpPr/>
          <p:nvPr/>
        </p:nvSpPr>
        <p:spPr>
          <a:xfrm>
            <a:off x="3444240" y="2755900"/>
            <a:ext cx="5257800" cy="33855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Biomedical and Health Informatics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FAA83E-B810-212E-25FE-780865920E12}"/>
              </a:ext>
            </a:extLst>
          </p:cNvPr>
          <p:cNvSpPr/>
          <p:nvPr/>
        </p:nvSpPr>
        <p:spPr>
          <a:xfrm>
            <a:off x="3733800" y="3670300"/>
            <a:ext cx="4674870" cy="21155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AI – Predictive and Generative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999E7E-92CF-2134-B160-6C464EE0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</a:t>
            </a:r>
            <a:r>
              <a:rPr lang="en-US" dirty="0" err="1"/>
              <a:t>ChatGPT</a:t>
            </a:r>
            <a:r>
              <a:rPr lang="en-US" dirty="0"/>
              <a:t> and other AI tools fit in medicine?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ACF38-221A-BFD1-1F27-705D0F54FC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4C76-BA5A-BE43-A24C-72474C5BB8C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2FD423-943A-780F-248F-BB536B57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E863A2-2E52-E064-07D8-FBCC714CB462}"/>
              </a:ext>
            </a:extLst>
          </p:cNvPr>
          <p:cNvSpPr/>
          <p:nvPr/>
        </p:nvSpPr>
        <p:spPr>
          <a:xfrm>
            <a:off x="4892040" y="4393727"/>
            <a:ext cx="2362200" cy="12109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ChatGPT</a:t>
            </a:r>
            <a:r>
              <a:rPr lang="en-US" dirty="0"/>
              <a:t> and Generative AI</a:t>
            </a:r>
          </a:p>
        </p:txBody>
      </p:sp>
    </p:spTree>
    <p:extLst>
      <p:ext uri="{BB962C8B-B14F-4D97-AF65-F5344CB8AC3E}">
        <p14:creationId xmlns:p14="http://schemas.microsoft.com/office/powerpoint/2010/main" val="3459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C8A3-C7A6-4A63-AF7F-D8E078B9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AI and health professions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B895-105C-5B25-428F-F50026BE4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0201"/>
            <a:ext cx="7467601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Mostly physician-based but applies to all health professions</a:t>
            </a:r>
          </a:p>
          <a:p>
            <a:r>
              <a:rPr lang="en-US" dirty="0"/>
              <a:t>Before generative AI there was recognition of need for competencies in clinical informatics for medical education (Hersh, 2014; Hersh 2020; Hersh, 2023)</a:t>
            </a:r>
          </a:p>
          <a:p>
            <a:r>
              <a:rPr lang="en-US" dirty="0"/>
              <a:t>Others noted</a:t>
            </a:r>
          </a:p>
          <a:p>
            <a:pPr lvl="1"/>
            <a:r>
              <a:rPr lang="en-US" dirty="0"/>
              <a:t>AI should be taught as a “fundamental toolset” (</a:t>
            </a:r>
            <a:r>
              <a:rPr lang="en-US" dirty="0" err="1"/>
              <a:t>Ötleş</a:t>
            </a:r>
            <a:r>
              <a:rPr lang="en-US" dirty="0"/>
              <a:t>, 2022)</a:t>
            </a:r>
          </a:p>
          <a:p>
            <a:pPr lvl="1"/>
            <a:r>
              <a:rPr lang="en-US" dirty="0"/>
              <a:t>Clinicians must be prepared to practice in a world of AI (James, 2022)</a:t>
            </a:r>
          </a:p>
          <a:p>
            <a:pPr lvl="1"/>
            <a:r>
              <a:rPr lang="en-US" dirty="0"/>
              <a:t>Medical schools face dual challenges of needing to teach about AI in practice but also adapt to its use by learners and faculty (Cooper, 2023)</a:t>
            </a:r>
          </a:p>
          <a:p>
            <a:r>
              <a:rPr lang="en-US" dirty="0"/>
              <a:t>New AI-competency frameworks</a:t>
            </a:r>
          </a:p>
          <a:p>
            <a:pPr lvl="1"/>
            <a:r>
              <a:rPr lang="en-US" dirty="0"/>
              <a:t>Use of AI-based tools by healthcare professionals (Russell, 2023; </a:t>
            </a:r>
            <a:r>
              <a:rPr lang="en-US" dirty="0" err="1"/>
              <a:t>Liaw</a:t>
            </a:r>
            <a:r>
              <a:rPr lang="en-US" dirty="0"/>
              <a:t>, 2023; Seth, 2023)</a:t>
            </a:r>
          </a:p>
          <a:p>
            <a:pPr lvl="1"/>
            <a:r>
              <a:rPr lang="en-US" dirty="0"/>
              <a:t>We must prepare physicians for the “clinical algorithm era” (Goodman,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63074-8A2C-92D2-AF6C-D0AF2594A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8A657-1A8E-2A02-9649-EEFCF3DE3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" r="-1"/>
          <a:stretch/>
        </p:blipFill>
        <p:spPr>
          <a:xfrm>
            <a:off x="8001001" y="0"/>
            <a:ext cx="4191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BDC9-4411-711B-8AE0-BC81D482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65622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6914-F13B-B568-CE90-33274DDE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Introduction – artificial intelligence (AI)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BD463-7CF5-415D-45A3-F69E178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AI – “information systems and algorithms capable of performing tasks associated with human intelligence” (</a:t>
            </a:r>
            <a:r>
              <a:rPr lang="en-US" dirty="0" err="1"/>
              <a:t>Rajpurkar</a:t>
            </a:r>
            <a:r>
              <a:rPr lang="en-US" dirty="0"/>
              <a:t>, 2022; </a:t>
            </a:r>
            <a:r>
              <a:rPr lang="en-US" dirty="0" err="1"/>
              <a:t>Sahni</a:t>
            </a:r>
            <a:r>
              <a:rPr lang="en-US" dirty="0"/>
              <a:t>, 2023)</a:t>
            </a:r>
          </a:p>
          <a:p>
            <a:pPr lvl="1"/>
            <a:r>
              <a:rPr lang="en-US" dirty="0"/>
              <a:t>Predictive AI – use of data and algorithms to predict some output (e.g., diagnosis, treatment recommendation, prognosis, etc.)</a:t>
            </a:r>
          </a:p>
          <a:p>
            <a:pPr lvl="1"/>
            <a:r>
              <a:rPr lang="en-US" dirty="0"/>
              <a:t>Generative AI – generates new output based on prompts (e.g., text, images, etc.)</a:t>
            </a:r>
          </a:p>
          <a:p>
            <a:r>
              <a:rPr lang="en-US" dirty="0"/>
              <a:t>A large part of modern success of AI due to machine learning – “computer programs that learn without being explicitly programmed” (McCarthy, 1990, attributed to Samuel, 1959; Shah, 2023)</a:t>
            </a:r>
          </a:p>
          <a:p>
            <a:pPr lvl="1"/>
            <a:r>
              <a:rPr lang="en-US" dirty="0"/>
              <a:t>Most success with deep learning, based on many-layered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0086-3E73-A477-E91F-EFCBC6546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FFDFB-C24E-9D4A-4A1C-D9CE2CA6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3641262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A5355D-5476-753E-B416-90D335A9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many additional topics to master in health/clinical informatics (Hersh, 2022)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C5B59-6BCA-94A2-4EA1-B73992AB9C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B754D-A752-3B46-BEA4-9E07092B7D1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C37F7-16C9-BFB1-FD63-EDAAD8BD9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0" y="1629192"/>
            <a:ext cx="8065779" cy="495417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6BA98-FA28-1578-C073-0DA8F104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594323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CB36-5725-A394-2499-7213D7E4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Competencies for use of AI-based tools by healthcare professionals (Russell, 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1B6BC-FD36-20ED-A827-765AD6325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4C76-BA5A-BE43-A24C-72474C5BB8CE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A51DE8-5A6F-C1F3-D059-8FB71F5B1BB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757323"/>
          <a:ext cx="10972800" cy="3999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960">
                  <a:extLst>
                    <a:ext uri="{9D8B030D-6E8A-4147-A177-3AD203B41FA5}">
                      <a16:colId xmlns:a16="http://schemas.microsoft.com/office/drawing/2014/main" val="1785494375"/>
                    </a:ext>
                  </a:extLst>
                </a:gridCol>
                <a:gridCol w="8237840">
                  <a:extLst>
                    <a:ext uri="{9D8B030D-6E8A-4147-A177-3AD203B41FA5}">
                      <a16:colId xmlns:a16="http://schemas.microsoft.com/office/drawing/2014/main" val="2582440253"/>
                    </a:ext>
                  </a:extLst>
                </a:gridCol>
              </a:tblGrid>
              <a:tr h="245447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Domains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52093" marB="520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Details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3" marR="52093" marT="52093" marB="52093"/>
                </a:tc>
                <a:extLst>
                  <a:ext uri="{0D108BD9-81ED-4DB2-BD59-A6C34878D82A}">
                    <a16:rowId xmlns:a16="http://schemas.microsoft.com/office/drawing/2014/main" val="124158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Basic knowledge of AI</a:t>
                      </a:r>
                    </a:p>
                  </a:txBody>
                  <a:tcPr marL="52093" marR="52093" marT="52093" marB="520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Explain what AI is and describe its healthcare applications</a:t>
                      </a:r>
                    </a:p>
                  </a:txBody>
                  <a:tcPr marL="52093" marR="52093" marT="52093" marB="52093"/>
                </a:tc>
                <a:extLst>
                  <a:ext uri="{0D108BD9-81ED-4DB2-BD59-A6C34878D82A}">
                    <a16:rowId xmlns:a16="http://schemas.microsoft.com/office/drawing/2014/main" val="2110084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Social and ethical implications of AI</a:t>
                      </a:r>
                    </a:p>
                  </a:txBody>
                  <a:tcPr marL="52093" marR="52093" marT="52093" marB="520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Explain how social, economic, and political systems influence AI-based tools and how these relationships impact justice, equity, and ethics</a:t>
                      </a:r>
                    </a:p>
                  </a:txBody>
                  <a:tcPr marL="52093" marR="52093" marT="52093" marB="52093"/>
                </a:tc>
                <a:extLst>
                  <a:ext uri="{0D108BD9-81ED-4DB2-BD59-A6C34878D82A}">
                    <a16:rowId xmlns:a16="http://schemas.microsoft.com/office/drawing/2014/main" val="703555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AI-enhanced clinical encounters</a:t>
                      </a:r>
                    </a:p>
                  </a:txBody>
                  <a:tcPr marL="52093" marR="52093" marT="52093" marB="520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Carry out AI-enhanced clinical encounters that integrate diverse sources of information in creating patient-centered care plans</a:t>
                      </a:r>
                    </a:p>
                  </a:txBody>
                  <a:tcPr marL="52093" marR="52093" marT="52093" marB="52093"/>
                </a:tc>
                <a:extLst>
                  <a:ext uri="{0D108BD9-81ED-4DB2-BD59-A6C34878D82A}">
                    <a16:rowId xmlns:a16="http://schemas.microsoft.com/office/drawing/2014/main" val="3175858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Evidence-based evaluation of AI-based tools</a:t>
                      </a:r>
                    </a:p>
                  </a:txBody>
                  <a:tcPr marL="52093" marR="52093" marT="52093" marB="520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Evaluate the quality, accuracy, safety, contextual appropriateness, and biases of AI-based tools and their underlying datasets in providing care to patients and populations</a:t>
                      </a:r>
                    </a:p>
                  </a:txBody>
                  <a:tcPr marL="52093" marR="52093" marT="52093" marB="52093"/>
                </a:tc>
                <a:extLst>
                  <a:ext uri="{0D108BD9-81ED-4DB2-BD59-A6C34878D82A}">
                    <a16:rowId xmlns:a16="http://schemas.microsoft.com/office/drawing/2014/main" val="3598490992"/>
                  </a:ext>
                </a:extLst>
              </a:tr>
              <a:tr h="439862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Workflow analysis for AI-based tools</a:t>
                      </a:r>
                    </a:p>
                  </a:txBody>
                  <a:tcPr marL="52093" marR="52093" marT="52093" marB="520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Analyze and adapt to changes in teams, roles, responsibilities, and workflows resulting from implementation of AI-based tools</a:t>
                      </a:r>
                    </a:p>
                  </a:txBody>
                  <a:tcPr marL="52093" marR="52093" marT="52093" marB="52093"/>
                </a:tc>
                <a:extLst>
                  <a:ext uri="{0D108BD9-81ED-4DB2-BD59-A6C34878D82A}">
                    <a16:rowId xmlns:a16="http://schemas.microsoft.com/office/drawing/2014/main" val="36631453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effectLst/>
                        </a:rPr>
                        <a:t>Practice-based learning and improvement regarding AI-based tools</a:t>
                      </a:r>
                    </a:p>
                  </a:txBody>
                  <a:tcPr marL="52093" marR="52093" marT="52093" marB="520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Participate in continuing professional development and practice-based improvement activities related to use of AI tools in healthcare</a:t>
                      </a:r>
                    </a:p>
                  </a:txBody>
                  <a:tcPr marL="52093" marR="52093" marT="52093" marB="52093"/>
                </a:tc>
                <a:extLst>
                  <a:ext uri="{0D108BD9-81ED-4DB2-BD59-A6C34878D82A}">
                    <a16:rowId xmlns:a16="http://schemas.microsoft.com/office/drawing/2014/main" val="22152302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5F338-506A-42C1-617B-2F5AD118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32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ECE5A7-E07C-CFC5-BBC0-19648F18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competencies in data science for medical education in age of AI in healthcare (Seth, 2023)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7BA38-F8F7-C583-4D03-43733A735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9342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Fundamental concepts in data science in health care</a:t>
            </a:r>
          </a:p>
          <a:p>
            <a:pPr lvl="1"/>
            <a:r>
              <a:rPr lang="en-US" dirty="0"/>
              <a:t>Definition of data science and roles of data science in health care</a:t>
            </a:r>
          </a:p>
          <a:p>
            <a:pPr lvl="1"/>
            <a:r>
              <a:rPr lang="en-US" dirty="0"/>
              <a:t>Data types and quality</a:t>
            </a:r>
          </a:p>
          <a:p>
            <a:r>
              <a:rPr lang="en-US" dirty="0"/>
              <a:t>Health data sources</a:t>
            </a:r>
          </a:p>
          <a:p>
            <a:pPr lvl="1"/>
            <a:r>
              <a:rPr lang="en-US" dirty="0"/>
              <a:t>Health records</a:t>
            </a:r>
          </a:p>
          <a:p>
            <a:pPr lvl="1"/>
            <a:r>
              <a:rPr lang="en-US" dirty="0"/>
              <a:t>Patient-generated health data</a:t>
            </a:r>
          </a:p>
          <a:p>
            <a:pPr lvl="1"/>
            <a:r>
              <a:rPr lang="en-US" dirty="0"/>
              <a:t>Other sources of health data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Analysis of health data</a:t>
            </a:r>
          </a:p>
          <a:p>
            <a:r>
              <a:rPr lang="en-US" dirty="0"/>
              <a:t>Usage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Care delivery</a:t>
            </a:r>
          </a:p>
          <a:p>
            <a:pPr lvl="1"/>
            <a:r>
              <a:rPr lang="en-US" dirty="0"/>
              <a:t>Clinical decision support</a:t>
            </a:r>
          </a:p>
          <a:p>
            <a:r>
              <a:rPr lang="en-US" dirty="0"/>
              <a:t>Ethics, privacy, and cybersecurity</a:t>
            </a:r>
          </a:p>
          <a:p>
            <a:pPr lvl="1"/>
            <a:r>
              <a:rPr lang="en-US" dirty="0"/>
              <a:t>Ethics and privacy in health data</a:t>
            </a:r>
          </a:p>
          <a:p>
            <a:pPr lvl="1"/>
            <a:r>
              <a:rPr lang="en-US" dirty="0"/>
              <a:t>Cybersecurity and health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0C67D1-E211-5AD2-75C9-DC9CEDC96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4C76-BA5A-BE43-A24C-72474C5BB8C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EFD864-72D2-2864-38F6-C4282FED1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12304"/>
          <a:stretch/>
        </p:blipFill>
        <p:spPr bwMode="auto">
          <a:xfrm>
            <a:off x="7543800" y="1752600"/>
            <a:ext cx="4301986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F98E3-4AB9-09AD-962D-71041E51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114694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4AF0-FFC9-21D4-6B50-7EAFF3C1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Preparing physicians for the “clinical algorithm era” (Goodman, 2023)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9C8951-7098-7207-0DCA-18F753723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Preclinical medical education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FA3174-87D7-C2D7-074E-47188915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Teach probability in medical school using intuitive, modern approaches</a:t>
            </a:r>
          </a:p>
          <a:p>
            <a:r>
              <a:rPr lang="en-US" dirty="0"/>
              <a:t>Teach probabilistic clinical reasoning</a:t>
            </a:r>
          </a:p>
          <a:p>
            <a:r>
              <a:rPr lang="en-US" dirty="0"/>
              <a:t>Assess probability and probabilistic reasoning skills</a:t>
            </a:r>
          </a:p>
          <a:p>
            <a:r>
              <a:rPr lang="en-US" dirty="0"/>
              <a:t>Teach core, foundational working knowledge of CDS and EHR implementation, relevant to clinical use</a:t>
            </a:r>
          </a:p>
          <a:p>
            <a:r>
              <a:rPr lang="en-US" dirty="0"/>
              <a:t>Practice interpreting CDS output in applied learning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169F82-C828-2705-8087-8FE5E2429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Clinical training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77E692-0DD5-F018-BE0A-8E3BD200F2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Reinforce probabilistic training and application</a:t>
            </a:r>
          </a:p>
          <a:p>
            <a:r>
              <a:rPr lang="en-US" dirty="0"/>
              <a:t>Build CDS interpretation into curricula</a:t>
            </a:r>
          </a:p>
          <a:p>
            <a:r>
              <a:rPr lang="en-US" dirty="0"/>
              <a:t>Reinforce working knowledge of CDS and EHR implementation, relevant to clinical use</a:t>
            </a:r>
          </a:p>
          <a:p>
            <a:r>
              <a:rPr lang="en-US" dirty="0"/>
              <a:t>Include working knowledge of CDS in ACGME core competencies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D58B0-00C6-59A7-458E-07E25DA39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84D1E-9603-0342-A850-BF1F8171C45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8FEE6-C933-0AD0-FEBA-BF2B043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354503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5C3B-8280-9F48-A27B-DF612BA1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F229-3963-D7BB-E1BB-01CABF6A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Predictive and generative AI will profoundly impact the practice and education of all health professions</a:t>
            </a:r>
          </a:p>
          <a:p>
            <a:pPr lvl="1"/>
            <a:r>
              <a:rPr lang="en-US" dirty="0"/>
              <a:t>Day-to-day impact, especially in clinical settings, small so far but likely to grow</a:t>
            </a:r>
          </a:p>
          <a:p>
            <a:pPr lvl="1"/>
            <a:r>
              <a:rPr lang="en-US" dirty="0"/>
              <a:t>Need real-world implementation and evaluation for safety and efficacy just like all other clinical interventions</a:t>
            </a:r>
          </a:p>
          <a:p>
            <a:r>
              <a:rPr lang="en-US" dirty="0"/>
              <a:t>Clinical and informatics professionals must be able to understand, implement, and critique applications of AI in their work and in healthcare more broadly</a:t>
            </a:r>
          </a:p>
          <a:p>
            <a:r>
              <a:rPr lang="en-US" dirty="0"/>
              <a:t>Health professions educators must adapt to generative AI for writing, examination, and other pedagogic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E4AC5-FE64-C59A-BD6A-12E97E1FD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DADE1-3BF7-BD28-E079-C969592F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603418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50062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William Hersh, M.D.</a:t>
            </a:r>
          </a:p>
          <a:p>
            <a:pPr marL="0" indent="0">
              <a:buNone/>
            </a:pPr>
            <a:r>
              <a:rPr lang="en-US" dirty="0"/>
              <a:t>Professor</a:t>
            </a:r>
            <a:endParaRPr lang="en-US" strike="sngStrike" dirty="0"/>
          </a:p>
          <a:p>
            <a:pPr marL="0" indent="0">
              <a:buNone/>
            </a:pPr>
            <a:r>
              <a:rPr lang="en-US" dirty="0"/>
              <a:t>Department of Medical Informatics &amp; Clinical Epidemiology</a:t>
            </a:r>
          </a:p>
          <a:p>
            <a:pPr marL="0" indent="0">
              <a:buNone/>
            </a:pPr>
            <a:r>
              <a:rPr lang="en-US" dirty="0"/>
              <a:t>Oregon Health &amp; Science University</a:t>
            </a:r>
          </a:p>
          <a:p>
            <a:pPr marL="0" indent="0">
              <a:buNone/>
            </a:pPr>
            <a:r>
              <a:rPr lang="en-US" dirty="0"/>
              <a:t>Portland, OR, USA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4"/>
              </a:rPr>
              <a:t>hersh@ohsu.edu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Web: </a:t>
            </a:r>
            <a:r>
              <a:rPr lang="en-US" dirty="0">
                <a:hlinkClick r:id="rId5"/>
              </a:rPr>
              <a:t>http://www.billhersh.info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Blog: </a:t>
            </a:r>
            <a:r>
              <a:rPr lang="en-US" dirty="0">
                <a:hlinkClick r:id="rId6"/>
              </a:rPr>
              <a:t>https://informaticsprofessor.blogspot.com/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Also on</a:t>
            </a:r>
          </a:p>
          <a:p>
            <a:pPr marL="0" indent="0">
              <a:buNone/>
            </a:pPr>
            <a:r>
              <a:rPr lang="en-US" dirty="0"/>
              <a:t>	Facebook</a:t>
            </a:r>
          </a:p>
          <a:p>
            <a:pPr marL="0" indent="0">
              <a:buNone/>
            </a:pPr>
            <a:r>
              <a:rPr lang="en-US" dirty="0"/>
              <a:t>	LinkedIn</a:t>
            </a:r>
          </a:p>
          <a:p>
            <a:pPr marL="0" indent="0">
              <a:buNone/>
            </a:pPr>
            <a:r>
              <a:rPr lang="en-US" dirty="0"/>
              <a:t>	Twitter – </a:t>
            </a:r>
            <a:r>
              <a:rPr lang="en-US" dirty="0">
                <a:hlinkClick r:id="rId7"/>
              </a:rPr>
              <a:t>@</a:t>
            </a:r>
            <a:r>
              <a:rPr lang="en-US" dirty="0" err="1">
                <a:hlinkClick r:id="rId7"/>
              </a:rPr>
              <a:t>williamhersh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876800" y="6324601"/>
            <a:ext cx="2438400" cy="349250"/>
          </a:xfrm>
        </p:spPr>
        <p:txBody>
          <a:bodyPr/>
          <a:lstStyle/>
          <a:p>
            <a:fld id="{FCFA39EE-3E0F-7347-BB92-17367546B1B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224BE-43A5-56FC-AD1F-F345280FC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7150" y="1581150"/>
            <a:ext cx="4057650" cy="4057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BB1B-2155-6A4B-9F3C-5383ECF5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AI is not new – first era in mid-20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F05-3E27-6C49-88E4-519FC170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Earliest paper related to AI and biomedical informatics attributed to </a:t>
            </a:r>
            <a:r>
              <a:rPr lang="en-US" dirty="0" err="1"/>
              <a:t>Ledley</a:t>
            </a:r>
            <a:r>
              <a:rPr lang="en-US" dirty="0"/>
              <a:t> and Lusted (1959) aiming to model physician reasoning through symbolic logic and probability</a:t>
            </a:r>
          </a:p>
          <a:p>
            <a:r>
              <a:rPr lang="en-US" dirty="0"/>
              <a:t>Warner (1961) developed mathematical model for diagnosing congenital heart disease</a:t>
            </a:r>
          </a:p>
          <a:p>
            <a:r>
              <a:rPr lang="en-US" dirty="0"/>
              <a:t>In 1960s-1970s, emergence of “expert systems” – computer programs aiming to mimic human expertise (historical overview – Lea, 2023)</a:t>
            </a:r>
          </a:p>
          <a:p>
            <a:pPr lvl="1"/>
            <a:r>
              <a:rPr lang="en-US" dirty="0"/>
              <a:t>Rule-based systems – PhD dissertation of </a:t>
            </a:r>
            <a:r>
              <a:rPr lang="en-US" dirty="0" err="1"/>
              <a:t>Shortliffe</a:t>
            </a:r>
            <a:r>
              <a:rPr lang="en-US" dirty="0"/>
              <a:t> (1975) and subsequent work (</a:t>
            </a:r>
            <a:r>
              <a:rPr lang="en-US" dirty="0" err="1"/>
              <a:t>Clancey</a:t>
            </a:r>
            <a:r>
              <a:rPr lang="en-US" dirty="0"/>
              <a:t>, 1984)</a:t>
            </a:r>
          </a:p>
          <a:p>
            <a:pPr lvl="1"/>
            <a:r>
              <a:rPr lang="en-US" dirty="0"/>
              <a:t>Disease profiles and scoring algorithms – INTERNIST-1 (Miller, 1982) and </a:t>
            </a:r>
            <a:r>
              <a:rPr lang="en-US" dirty="0" err="1"/>
              <a:t>DxPlain</a:t>
            </a:r>
            <a:r>
              <a:rPr lang="en-US" dirty="0"/>
              <a:t> (Barnett, 1987)</a:t>
            </a:r>
          </a:p>
          <a:p>
            <a:r>
              <a:rPr lang="en-US" dirty="0"/>
              <a:t>Limited by approach of manual construction and maintenance of knowledge</a:t>
            </a:r>
          </a:p>
          <a:p>
            <a:pPr lvl="1"/>
            <a:r>
              <a:rPr lang="en-US" dirty="0"/>
              <a:t>Not scalable or sustainable</a:t>
            </a:r>
          </a:p>
          <a:p>
            <a:pPr lvl="1"/>
            <a:r>
              <a:rPr lang="en-US" dirty="0"/>
              <a:t>Led to “AI winter” between 1990-2010</a:t>
            </a:r>
          </a:p>
          <a:p>
            <a:pPr lvl="1"/>
            <a:r>
              <a:rPr lang="en-US" dirty="0"/>
              <a:t>Main remnant is clinical decision support (CDS) for electronic health records (EHRs) that emerged in 1990s for electronic health records (</a:t>
            </a:r>
            <a:r>
              <a:rPr lang="en-US" dirty="0" err="1"/>
              <a:t>Greenes</a:t>
            </a:r>
            <a:r>
              <a:rPr lang="en-US" dirty="0"/>
              <a:t>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5CACF-2D3C-A44A-9C96-5D7B8B57F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76800" y="6324601"/>
            <a:ext cx="2438400" cy="365125"/>
          </a:xfrm>
        </p:spPr>
        <p:txBody>
          <a:bodyPr/>
          <a:lstStyle/>
          <a:p>
            <a:fld id="{449CA831-F059-DA42-B83C-686A91F22C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A0E1D-A2BA-AD01-A361-C2E15D0D4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246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IAMSE Webinar - October 2023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3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AFC4-B408-C7A7-6A51-33F2664E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Re-emergence of AI in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76EA-B988-D7AB-95FB-D9B5A7D5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800100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“Predictive AI” driven by advances in machine learning, increasing availability of data, and more powerful computers and networks (</a:t>
            </a:r>
            <a:r>
              <a:rPr lang="en-US" dirty="0" err="1"/>
              <a:t>Topol</a:t>
            </a:r>
            <a:r>
              <a:rPr lang="en-US" dirty="0"/>
              <a:t>, 2019; </a:t>
            </a:r>
            <a:r>
              <a:rPr lang="en-US" dirty="0" err="1"/>
              <a:t>Rajpurkar</a:t>
            </a:r>
            <a:r>
              <a:rPr lang="en-US" dirty="0"/>
              <a:t>, 2022)</a:t>
            </a:r>
          </a:p>
          <a:p>
            <a:pPr lvl="1"/>
            <a:r>
              <a:rPr lang="en-US" dirty="0"/>
              <a:t>Deep learning in imaging advanced by Hinton (2006)</a:t>
            </a:r>
          </a:p>
          <a:p>
            <a:r>
              <a:rPr lang="en-US" dirty="0"/>
              <a:t>Most success in image interpretation (</a:t>
            </a:r>
            <a:r>
              <a:rPr lang="en-US" dirty="0" err="1"/>
              <a:t>Rajpurkar</a:t>
            </a:r>
            <a:r>
              <a:rPr lang="en-US" dirty="0"/>
              <a:t>, 2023); examples include</a:t>
            </a:r>
          </a:p>
          <a:p>
            <a:pPr lvl="1"/>
            <a:r>
              <a:rPr lang="en-US" dirty="0"/>
              <a:t>Radiology </a:t>
            </a:r>
            <a:r>
              <a:rPr lang="mr-IN" dirty="0"/>
              <a:t>–</a:t>
            </a:r>
            <a:r>
              <a:rPr lang="en-US" dirty="0"/>
              <a:t> chest x-rays for diagnosis of pneumonia and tuberculosis</a:t>
            </a:r>
          </a:p>
          <a:p>
            <a:pPr lvl="1"/>
            <a:r>
              <a:rPr lang="en-US" dirty="0"/>
              <a:t>Ophthalmology </a:t>
            </a:r>
            <a:r>
              <a:rPr lang="mr-IN" dirty="0"/>
              <a:t>–</a:t>
            </a:r>
            <a:r>
              <a:rPr lang="en-US" dirty="0"/>
              <a:t> retinal images for diagnosis of diabetic retinopathy</a:t>
            </a:r>
          </a:p>
          <a:p>
            <a:pPr lvl="1"/>
            <a:r>
              <a:rPr lang="en-US" dirty="0"/>
              <a:t>Dermatology </a:t>
            </a:r>
            <a:r>
              <a:rPr lang="mr-IN" dirty="0"/>
              <a:t>–</a:t>
            </a:r>
            <a:r>
              <a:rPr lang="en-US" dirty="0"/>
              <a:t> skin lesions for diagnosis of cancer</a:t>
            </a:r>
          </a:p>
          <a:p>
            <a:pPr lvl="1"/>
            <a:r>
              <a:rPr lang="en-US" dirty="0"/>
              <a:t>Pathology </a:t>
            </a:r>
            <a:r>
              <a:rPr lang="mr-IN" dirty="0"/>
              <a:t>–</a:t>
            </a:r>
            <a:r>
              <a:rPr lang="en-US" dirty="0"/>
              <a:t> breast cancer slides to predict metastasis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794-92A6-A08B-09F2-CAB1763392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02F8-8F39-6A43-8CC9-5669841EF4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8C5D0-4FCB-1008-9DC2-5977AC10F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246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IAMSE Webinar - October 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DE303-5F00-764A-920B-5AD5A0145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140"/>
          <a:stretch/>
        </p:blipFill>
        <p:spPr>
          <a:xfrm>
            <a:off x="8610600" y="2150915"/>
            <a:ext cx="3550920" cy="305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FD5D7-06E8-2322-DF74-43939D259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17" b="59670"/>
          <a:stretch/>
        </p:blipFill>
        <p:spPr>
          <a:xfrm>
            <a:off x="10507932" y="4038600"/>
            <a:ext cx="157978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05AB-A374-A574-4E95-01CF71CD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AI not limited to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AD0E7-2142-13F7-B2C2-757CF6DF9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Adverse events in hospitalizations from EHR data (</a:t>
            </a:r>
            <a:r>
              <a:rPr lang="en-US" dirty="0" err="1"/>
              <a:t>Rajkomar</a:t>
            </a:r>
            <a:r>
              <a:rPr lang="en-US" dirty="0"/>
              <a:t>, 2018)</a:t>
            </a:r>
          </a:p>
          <a:p>
            <a:r>
              <a:rPr lang="en-US" dirty="0"/>
              <a:t>Generating clinical notes from patient and physician verbal interaction (</a:t>
            </a:r>
            <a:r>
              <a:rPr lang="en-US" dirty="0" err="1"/>
              <a:t>Rajkomar</a:t>
            </a:r>
            <a:r>
              <a:rPr lang="en-US" dirty="0"/>
              <a:t>, 2019)</a:t>
            </a:r>
          </a:p>
          <a:p>
            <a:r>
              <a:rPr lang="en-US" dirty="0"/>
              <a:t>Protein folding from amino acid sequences (Jumper, 2021)</a:t>
            </a:r>
          </a:p>
          <a:p>
            <a:r>
              <a:rPr lang="en-US" dirty="0"/>
              <a:t>Next-generation sequencing (NGS) data on &gt;36K tumors able to predict cancer of unknown primary with high confidence for 41% of tumors, leading to improved survival for those patients (Moon, 2023)</a:t>
            </a:r>
          </a:p>
          <a:p>
            <a:r>
              <a:rPr lang="en-US" dirty="0"/>
              <a:t>ML model based on past ICD-10 codes and lab results to predict future diagnoses in office visits (Mukherjee, 2023)</a:t>
            </a:r>
          </a:p>
          <a:p>
            <a:r>
              <a:rPr lang="en-US" dirty="0"/>
              <a:t>Semantic reconstruction of continuous language from fMRI brain recordings (Tang, 2023)</a:t>
            </a:r>
          </a:p>
          <a:p>
            <a:r>
              <a:rPr lang="en-US" dirty="0"/>
              <a:t>Map chemicals to odors perceived by humans (Lee,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52010-21DB-0AAC-8192-3166E2DFC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9F460-D2BF-5CB4-3BCA-B0DB78F3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25529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7D35-A3E2-A4BF-4150-91677E25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Also success in “seeing” where humans cannot (</a:t>
            </a:r>
            <a:r>
              <a:rPr lang="en-US" dirty="0" err="1"/>
              <a:t>Topol</a:t>
            </a:r>
            <a:r>
              <a:rPr lang="en-US"/>
              <a:t>, 2023)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C3133-3BE1-AC78-3507-631FA060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24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Retinal images</a:t>
            </a:r>
          </a:p>
          <a:p>
            <a:pPr lvl="1"/>
            <a:r>
              <a:rPr lang="en-US" dirty="0"/>
              <a:t>Age, biological sex, and cardiovascular risk determination from retinal images (Poplin, 2018)</a:t>
            </a:r>
          </a:p>
          <a:p>
            <a:pPr lvl="1"/>
            <a:r>
              <a:rPr lang="en-US" dirty="0"/>
              <a:t>Race (</a:t>
            </a:r>
            <a:r>
              <a:rPr lang="en-US" dirty="0" err="1"/>
              <a:t>Coyner</a:t>
            </a:r>
            <a:r>
              <a:rPr lang="en-US" dirty="0"/>
              <a:t>, 2023)</a:t>
            </a:r>
          </a:p>
          <a:p>
            <a:r>
              <a:rPr lang="en-US" dirty="0"/>
              <a:t>Electrocardiograms (ECGs)</a:t>
            </a:r>
          </a:p>
          <a:p>
            <a:pPr lvl="1"/>
            <a:r>
              <a:rPr lang="en-US" dirty="0"/>
              <a:t>Age and biological sex determination (Attia, 2019)</a:t>
            </a:r>
          </a:p>
          <a:p>
            <a:pPr lvl="1"/>
            <a:r>
              <a:rPr lang="en-US" dirty="0"/>
              <a:t>Diagnosis and risk stratification in occlusive myocardial infarction (Al-</a:t>
            </a:r>
            <a:r>
              <a:rPr lang="en-US" dirty="0" err="1"/>
              <a:t>Zaiti</a:t>
            </a:r>
            <a:r>
              <a:rPr lang="en-US" dirty="0"/>
              <a:t>, 2023)</a:t>
            </a:r>
          </a:p>
          <a:p>
            <a:pPr lvl="1"/>
            <a:r>
              <a:rPr lang="en-US" dirty="0"/>
              <a:t>Chronic kidney disease (Holmstrom, 2023)</a:t>
            </a:r>
          </a:p>
          <a:p>
            <a:pPr lvl="1"/>
            <a:r>
              <a:rPr lang="en-US" dirty="0"/>
              <a:t>Left ventricular systolic dysfunction from ECG images (Sangha, 2023)</a:t>
            </a:r>
          </a:p>
          <a:p>
            <a:r>
              <a:rPr lang="en-US" dirty="0"/>
              <a:t>Chest x-rays</a:t>
            </a:r>
          </a:p>
          <a:p>
            <a:pPr lvl="1"/>
            <a:r>
              <a:rPr lang="en-US" dirty="0"/>
              <a:t>Race (</a:t>
            </a:r>
            <a:r>
              <a:rPr lang="en-US" dirty="0" err="1"/>
              <a:t>Gichoya</a:t>
            </a:r>
            <a:r>
              <a:rPr lang="en-US" dirty="0"/>
              <a:t>, 2022)</a:t>
            </a:r>
          </a:p>
          <a:p>
            <a:pPr lvl="1"/>
            <a:r>
              <a:rPr lang="en-US" dirty="0"/>
              <a:t>Cardiac function and valvular heart diseases (Ueda, 2023)</a:t>
            </a:r>
          </a:p>
          <a:p>
            <a:pPr lvl="1"/>
            <a:r>
              <a:rPr lang="en-US" dirty="0"/>
              <a:t>Diabetes (</a:t>
            </a:r>
            <a:r>
              <a:rPr lang="en-US" dirty="0" err="1"/>
              <a:t>Pyrros</a:t>
            </a:r>
            <a:r>
              <a:rPr lang="en-US" dirty="0"/>
              <a:t>, 2023)</a:t>
            </a:r>
          </a:p>
          <a:p>
            <a:pPr lvl="1"/>
            <a:r>
              <a:rPr lang="en-US" dirty="0"/>
              <a:t>Correlation with chronological age in healthy cohorts and, for various chronic diseases, difference between estimated age and chronological age (</a:t>
            </a:r>
            <a:r>
              <a:rPr lang="en-US" dirty="0" err="1"/>
              <a:t>Mitsuyama</a:t>
            </a:r>
            <a:r>
              <a:rPr lang="en-US" dirty="0"/>
              <a:t>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465AB-63F9-DC0D-C56E-58D3A689D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02F8-8F39-6A43-8CC9-5669841EF4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F3AAF-8EEC-0C1A-F3A5-8252F6C56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246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IAMSE Webinar - October 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0E5A7-83CF-6FC5-275F-9E18145F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561" y="2202532"/>
            <a:ext cx="3646513" cy="27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365A-803E-7521-E932-8D99D45E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now, “generative AI”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46F3-20BA-C3A6-5851-329841CE3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Introduction of </a:t>
            </a:r>
            <a:r>
              <a:rPr lang="en-US" dirty="0" err="1"/>
              <a:t>ChatGPT</a:t>
            </a:r>
            <a:r>
              <a:rPr lang="en-US" dirty="0"/>
              <a:t> in November, 2022 brought new type of AI into focus: generative AI</a:t>
            </a:r>
          </a:p>
          <a:p>
            <a:pPr lvl="1"/>
            <a:r>
              <a:rPr lang="en-US" dirty="0"/>
              <a:t>Initially based on GPT-3.5 model; added larger GPT-4 soon after</a:t>
            </a:r>
          </a:p>
          <a:p>
            <a:r>
              <a:rPr lang="en-US" dirty="0"/>
              <a:t>Based on large language models (LLMs) processed by deep neural networks using large amounts of training data and tuned for specific tasks</a:t>
            </a:r>
          </a:p>
          <a:p>
            <a:pPr lvl="1"/>
            <a:r>
              <a:rPr lang="en-US" dirty="0"/>
              <a:t>Trained on massive amounts of text and other content, e.g., large Web crawls, books, Wikipedia, and more for </a:t>
            </a:r>
            <a:r>
              <a:rPr lang="en-US" dirty="0" err="1"/>
              <a:t>ChatGPT</a:t>
            </a:r>
            <a:r>
              <a:rPr lang="en-US" dirty="0"/>
              <a:t> (Roberts, 2022)</a:t>
            </a:r>
          </a:p>
          <a:p>
            <a:pPr lvl="1"/>
            <a:r>
              <a:rPr lang="en-US" dirty="0"/>
              <a:t>Use transformer models that predict words in sequence from billions/trillions of words and add measure of importance to “attention” words (</a:t>
            </a:r>
            <a:r>
              <a:rPr lang="en-US" dirty="0" err="1"/>
              <a:t>Raschka</a:t>
            </a:r>
            <a:r>
              <a:rPr lang="en-US" dirty="0"/>
              <a:t>, 2023)</a:t>
            </a:r>
          </a:p>
          <a:p>
            <a:pPr lvl="1"/>
            <a:r>
              <a:rPr lang="en-US" dirty="0"/>
              <a:t>Fine-tuned for specific tasks (Chung, 2022)</a:t>
            </a:r>
          </a:p>
          <a:p>
            <a:pPr lvl="1"/>
            <a:r>
              <a:rPr lang="en-US" dirty="0"/>
              <a:t>Activated by (and importance of) prompting (Liu,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3F53D-8402-A239-9544-9F801A656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02F8-8F39-6A43-8CC9-5669841EF4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093C1-BEF4-A862-A332-43D79916C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246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IAMSE Webinar - October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4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6B26-5012-EDEB-577F-86D4512F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</a:t>
            </a:r>
            <a:r>
              <a:rPr lang="en-US" dirty="0" err="1"/>
              <a:t>ChatGPT</a:t>
            </a:r>
            <a:r>
              <a:rPr lang="en-US" dirty="0"/>
              <a:t> and other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2E07F-9803-7590-19B7-7B94A274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Medical board exams</a:t>
            </a:r>
          </a:p>
          <a:p>
            <a:pPr lvl="1"/>
            <a:r>
              <a:rPr lang="en-US" dirty="0"/>
              <a:t>USMLE “arms race,” starting with (Kung, 2023)</a:t>
            </a:r>
          </a:p>
          <a:p>
            <a:pPr lvl="2"/>
            <a:r>
              <a:rPr lang="en-US" dirty="0"/>
              <a:t>Claimed best – </a:t>
            </a:r>
            <a:r>
              <a:rPr lang="en-US" dirty="0">
                <a:hlinkClick r:id="rId2"/>
              </a:rPr>
              <a:t>https://www.openevidence.com/blog/openevidence-ai-first-ai-score-above-90-percent-on-the-usmle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Even on “soft skills” (e.g., communication skills, ethics, empathy, and professionalism) questions (Brin, 2023)</a:t>
            </a:r>
          </a:p>
          <a:p>
            <a:pPr lvl="1"/>
            <a:r>
              <a:rPr lang="en-US" dirty="0"/>
              <a:t>Passing level on some board exams (clinical informatics – </a:t>
            </a:r>
            <a:r>
              <a:rPr lang="en-US" dirty="0" err="1"/>
              <a:t>Kumah</a:t>
            </a:r>
            <a:r>
              <a:rPr lang="en-US" dirty="0"/>
              <a:t>-Crystal, 2023; radiology – </a:t>
            </a:r>
            <a:r>
              <a:rPr lang="en-US" dirty="0" err="1"/>
              <a:t>Bhayana</a:t>
            </a:r>
            <a:r>
              <a:rPr lang="en-US" dirty="0"/>
              <a:t>, 2023) but not others (neonatology – Beam, 2023)</a:t>
            </a:r>
          </a:p>
          <a:p>
            <a:r>
              <a:rPr lang="en-US" dirty="0"/>
              <a:t>Answering questions</a:t>
            </a:r>
          </a:p>
          <a:p>
            <a:pPr lvl="1"/>
            <a:r>
              <a:rPr lang="en-US" dirty="0"/>
              <a:t>Vary by subject domain and type, but sometimes wrong and/or incomplete (e.g., </a:t>
            </a:r>
            <a:r>
              <a:rPr lang="en-US" dirty="0" err="1"/>
              <a:t>Antaki</a:t>
            </a:r>
            <a:r>
              <a:rPr lang="en-US" dirty="0"/>
              <a:t>, 2023; Chen, 2023)</a:t>
            </a:r>
          </a:p>
          <a:p>
            <a:r>
              <a:rPr lang="en-US" dirty="0"/>
              <a:t>Solving clinical cases</a:t>
            </a:r>
          </a:p>
          <a:p>
            <a:pPr lvl="1"/>
            <a:r>
              <a:rPr lang="en-US" dirty="0"/>
              <a:t>Comparable to but not better than expert humans (e.g., Levine, 2023; </a:t>
            </a:r>
            <a:r>
              <a:rPr lang="en-US" dirty="0" err="1"/>
              <a:t>Kanjee</a:t>
            </a:r>
            <a:r>
              <a:rPr lang="en-US" dirty="0"/>
              <a:t>, 2023; Rao, 2023; Benoit, 2023; Goodman, 2023)</a:t>
            </a:r>
          </a:p>
          <a:p>
            <a:r>
              <a:rPr lang="en-US" dirty="0"/>
              <a:t>Communicating with patients</a:t>
            </a:r>
          </a:p>
          <a:p>
            <a:pPr lvl="1"/>
            <a:r>
              <a:rPr lang="en-US" dirty="0"/>
              <a:t>Answer questions in public forums and write letters with comparable or better empathy (</a:t>
            </a:r>
            <a:r>
              <a:rPr lang="en-US" dirty="0" err="1"/>
              <a:t>Sarraju</a:t>
            </a:r>
            <a:r>
              <a:rPr lang="en-US" dirty="0"/>
              <a:t>, 2023; Ali, 2023, Ayers,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79829-8AB0-13AF-5803-41B17338E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A39EE-3E0F-7347-BB92-17367546B1B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7D5C-0F35-8925-3830-4A2C26B2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IAMSE Webinar - October 2023</a:t>
            </a:r>
          </a:p>
        </p:txBody>
      </p:sp>
    </p:spTree>
    <p:extLst>
      <p:ext uri="{BB962C8B-B14F-4D97-AF65-F5344CB8AC3E}">
        <p14:creationId xmlns:p14="http://schemas.microsoft.com/office/powerpoint/2010/main" val="1463155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" val="William Hersh, MD"/>
  <p:tag name="PRESENTER_TITLE" val="Professor and Chair, DMICE"/>
  <p:tag name="PRESENTER_EMAIL" val="hersh@ohsu.edu"/>
  <p:tag name="PRESENTER_PIC" val="C:\Documents and Settings\hersh\My Documents\Ongoing\Web\bill.jpg"/>
  <p:tag name="LOGO_PIC_2" val="C:\Documents and Settings\hersh\My Documents\Ongoing\Web\ohsunewlogo.jpg"/>
  <p:tag name="PRESENTER_PIC_MODE" val="0"/>
  <p:tag name="LOGO_PIC_MODE" val="1"/>
  <p:tag name="PRESENTATION_TITLE" val="1.0"/>
  <p:tag name="ART_AUDIO_DECODED" val="1"/>
  <p:tag name="ART_ENCODE_TYPE" val="0"/>
  <p:tag name="ART_ENCODE_INDEX" val="1"/>
  <p:tag name="ARTICULATE_TEMPLATE" val="E-Learning Course (Single-level)"/>
  <p:tag name="ARTICULATE_TEMPLATE_GUID" val="1a000000-6000-0000-b000-000000000003"/>
  <p:tag name="PRESENTER_PREVIEW_MODE" val="0"/>
  <p:tag name="PRESENTER_PREVIEW_START" val="1"/>
  <p:tag name="PLAYERLOGOHEIGHT" val="622"/>
  <p:tag name="PLAYERLOGOWIDTH" val="900"/>
  <p:tag name="LAUNCHINNEWWINDOW" val="0"/>
  <p:tag name="LASTPUBLISHED" val="C:\Documents and Settings\hersh\My Documents\10x10\Unit 1\Content\1.0.510\player.html"/>
  <p:tag name="ARTICULATE_LOGO" val="ohsu-logo.jpg"/>
  <p:tag name="ARTICULATE_PRESENTER" val="William Hersh, MD"/>
  <p:tag name="ARTICULATE_LMS" val="0"/>
  <p:tag name="ARTICULATE_META_COURSE_VERSION_SET" val="True"/>
  <p:tag name="ARTICULATE_META_NAME_SET" val="True"/>
  <p:tag name="ARTICULATE_REFERENCE_ID" val="1ac13c8b-fa93-42e1-b4f0-12367c3ad600"/>
  <p:tag name="ARTICULATE_DESIGN_ID_NEW" val="ZdfMbrQ8"/>
  <p:tag name="ARTICULATE_PRESENTER_VERSION" val="8"/>
  <p:tag name="ARTICULATE_SLIDE_COUNT" val="1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OJECT_OPEN" val="1"/>
  <p:tag name="TAG_BACKING_FORM_KEY" val="1115372-c:\users\hersh\documents\10x10\unit 1\slides\1.0.510.pptx"/>
  <p:tag name="ARTICULATE_USED_PAGE_ORIENTATION" val="1"/>
  <p:tag name="ARTICULATE_USED_PAGE_SIZ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ANNOTATIONS" val="&lt;Annotations /&gt;"/>
  <p:tag name="ELAPSEDTIME" val="101.43"/>
  <p:tag name="ARTICULATE_NAV_LEVEL" val="1"/>
  <p:tag name="ARTICULATE_TOC_EXPANDED" val="True"/>
  <p:tag name="ARTICULATE_SLIDE_PRESENTER_GUID" val="ffd92bd3-47d9-42e2-a14f-4f2505723c12"/>
  <p:tag name="ARTICULATE_SLIDE_PAUSE" val="0"/>
  <p:tag name="ARTICULATE_HIDE_SLIDE" val="0"/>
  <p:tag name="ARTICULATE_PLAYER_CONTROL_PREVIOUS" val="True"/>
  <p:tag name="ARTICULATE_PLAYER_CONTROL_NEXT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95ed582-3a0a-4b30-a479-b13031ca3277"/>
  <p:tag name="ARTICULATE_SLIDE_NAV" val="2"/>
  <p:tag name="AUDIO_ID" val="264"/>
  <p:tag name="ARTICULATE_AUDIO_RECORDED" val="1"/>
  <p:tag name="ELAPSEDTIME" val="34.6"/>
  <p:tag name="ARTICULATE_LOCK_SLIDE" val="0"/>
  <p:tag name="ARTICULATE_NAV_LEVEL" val="1"/>
  <p:tag name="ARTICULATE_TOC_EXPANDED" val="True"/>
  <p:tag name="ARTICULATE_SLIDE_PRESENTER_GUID" val="70ee8d56-158b-4fc6-a6d1-c32e3dae7c5d"/>
  <p:tag name="ARTICULATE_SLIDE_PAUSE" val="0"/>
  <p:tag name="ARTICULATE_HIDE_SLIDE" val="0"/>
  <p:tag name="ARTICULATE_PLAYER_CONTROL_PREVIOUS" val="True"/>
  <p:tag name="ARTICULATE_PLAYER_CONTROL_NEXT" val="True"/>
  <p:tag name="ARTICULATE_USED_LAYOUT" val="2"/>
</p:tagLst>
</file>

<file path=ppt/theme/theme1.xml><?xml version="1.0" encoding="utf-8"?>
<a:theme xmlns:a="http://schemas.openxmlformats.org/drawingml/2006/main" name="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" id="{33E8D896-5F61-B34A-B0EC-69D069F4F2A6}" vid="{CE638C79-6D42-CF4D-8D67-364311F72A1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</Template>
  <TotalTime>4397</TotalTime>
  <Words>3139</Words>
  <Application>Microsoft Macintosh PowerPoint</Application>
  <PresentationFormat>Widescreen</PresentationFormat>
  <Paragraphs>364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Lato</vt:lpstr>
      <vt:lpstr>Lato Regular</vt:lpstr>
      <vt:lpstr>Noto Serif</vt:lpstr>
      <vt:lpstr>Tahoma</vt:lpstr>
      <vt:lpstr>Times New Roman</vt:lpstr>
      <vt:lpstr>New</vt:lpstr>
      <vt:lpstr>PowerPoint Presentation</vt:lpstr>
      <vt:lpstr>Overview</vt:lpstr>
      <vt:lpstr>1. Introduction – artificial intelligence (AI)</vt:lpstr>
      <vt:lpstr>AI is not new – first era in mid-20th century</vt:lpstr>
      <vt:lpstr>Re-emergence of AI in 21st century</vt:lpstr>
      <vt:lpstr>Predictive AI not limited to imaging</vt:lpstr>
      <vt:lpstr>Also success in “seeing” where humans cannot (Topol, 2023)</vt:lpstr>
      <vt:lpstr>And now, “generative AI”</vt:lpstr>
      <vt:lpstr>Results of ChatGPT and other LLMs</vt:lpstr>
      <vt:lpstr>2. Applying ChatGPT and other AI tools</vt:lpstr>
      <vt:lpstr>Generative AI in education – it’s already here</vt:lpstr>
      <vt:lpstr>Benefits of ChatGPT for faculty</vt:lpstr>
      <vt:lpstr>ChatGPT will change education, not destroy it (Heaven, 2023)</vt:lpstr>
      <vt:lpstr>ChatGPT in medical education (Ratliff, 2023)</vt:lpstr>
      <vt:lpstr>Prompt engineering in medical education (Heston, 2023)</vt:lpstr>
      <vt:lpstr>Other uses of ChatGPT</vt:lpstr>
      <vt:lpstr>Let’s not forget about tools for predictive AI</vt:lpstr>
      <vt:lpstr>No-code programming – Orange data mining</vt:lpstr>
      <vt:lpstr>Functionality in Orange</vt:lpstr>
      <vt:lpstr>Visual programming, exploration, and modeling in Orange</vt:lpstr>
      <vt:lpstr>What is impact of AI in medicine to date?</vt:lpstr>
      <vt:lpstr>3. Academic misconduct and other risks of ChatGPT</vt:lpstr>
      <vt:lpstr>Downsides to ChatGPT and other LLMs</vt:lpstr>
      <vt:lpstr>ChatGPT benefits and risks in education (Sok, 2023)</vt:lpstr>
      <vt:lpstr>Recommendations for medical faculty and institutions (Boscardin, 2023)</vt:lpstr>
      <vt:lpstr>Strategies for responsible use of ChatGPT in education (Halaweh, 2023)</vt:lpstr>
      <vt:lpstr>4. Future directions for ChatGPT and other AI tools</vt:lpstr>
      <vt:lpstr>Where do ChatGPT and other AI tools fit in medicine?</vt:lpstr>
      <vt:lpstr>AI and health professions education</vt:lpstr>
      <vt:lpstr>There are many additional topics to master in health/clinical informatics (Hersh, 2022)</vt:lpstr>
      <vt:lpstr>Competencies for use of AI-based tools by healthcare professionals (Russell, 2023)</vt:lpstr>
      <vt:lpstr>Core competencies in data science for medical education in age of AI in healthcare (Seth, 2023)</vt:lpstr>
      <vt:lpstr>Preparing physicians for the “clinical algorithm era” (Goodman, 2023)</vt:lpstr>
      <vt:lpstr>Conclusions</vt:lpstr>
      <vt:lpstr>Questions?</vt:lpstr>
    </vt:vector>
  </TitlesOfParts>
  <Company>Oregon Health &amp; Science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0.0  Title</dc:title>
  <dc:creator>William Hersh</dc:creator>
  <cp:lastModifiedBy>Bill Hersh</cp:lastModifiedBy>
  <cp:revision>501</cp:revision>
  <cp:lastPrinted>2023-09-07T11:34:47Z</cp:lastPrinted>
  <dcterms:created xsi:type="dcterms:W3CDTF">2003-03-15T13:17:24Z</dcterms:created>
  <dcterms:modified xsi:type="dcterms:W3CDTF">2023-10-04T13:37:29Z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UsedName">
    <vt:lpwstr>1</vt:lpwstr>
  </property>
  <property fmtid="{D5CDD505-2E9C-101B-9397-08002B2CF9AE}" pid="3" name="ArticulateUseProject">
    <vt:lpwstr>1</vt:lpwstr>
  </property>
  <property fmtid="{D5CDD505-2E9C-101B-9397-08002B2CF9AE}" pid="4" name="ArticulatePath">
    <vt:lpwstr>1.0.510</vt:lpwstr>
  </property>
  <property fmtid="{D5CDD505-2E9C-101B-9397-08002B2CF9AE}" pid="5" name="ArticulateGUID">
    <vt:lpwstr>A64376B0-46B9-4CCC-B0D4-ACD39045F2B0</vt:lpwstr>
  </property>
  <property fmtid="{D5CDD505-2E9C-101B-9397-08002B2CF9AE}" pid="6" name="ArticulateProjectVersion">
    <vt:lpwstr>7</vt:lpwstr>
  </property>
  <property fmtid="{D5CDD505-2E9C-101B-9397-08002B2CF9AE}" pid="7" name="ArticulateProjectFull">
    <vt:lpwstr>C:\Users\hersh\Documents\10x10\Unit 1\Slides\1.0.510.ppta</vt:lpwstr>
  </property>
</Properties>
</file>